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Ex1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2" r:id="rId3"/>
    <p:sldId id="275" r:id="rId4"/>
    <p:sldId id="273" r:id="rId5"/>
    <p:sldId id="274" r:id="rId6"/>
    <p:sldId id="257" r:id="rId7"/>
    <p:sldId id="276" r:id="rId8"/>
    <p:sldId id="27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8F"/>
    <a:srgbClr val="FAEB00"/>
    <a:srgbClr val="D1D1CF"/>
    <a:srgbClr val="FFFFFF"/>
    <a:srgbClr val="9DC3E6"/>
    <a:srgbClr val="7F7F7F"/>
    <a:srgbClr val="FFF6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ownloads\&#1044;&#1083;&#1103;%20&#1085;&#1072;&#1091;&#1092;&#1086;&#1088;&#107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ownloads\&#1044;&#1083;&#1103;%20&#1085;&#1072;&#1091;&#1092;&#1086;&#1088;&#107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wnloads\&#1044;&#1083;&#1103;%20&#1085;&#1072;&#1091;&#1092;&#1086;&#1088;&#1072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ownloads\&#1044;&#1083;&#1103;%20&#1085;&#1072;&#1091;&#1092;&#1086;&#1088;&#107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\\s-rcm-file03\Sales\&#1061;&#1072;&#1083;&#1072;&#1073;&#1091;&#1079;&#1072;&#1088;&#1100;\&#1076;&#1083;&#1103;%20CIB%20meet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Лист1!$S$23</c:f>
              <c:strCache>
                <c:ptCount val="1"/>
                <c:pt idx="0">
                  <c:v> total regulated open end assets</c:v>
                </c:pt>
              </c:strCache>
            </c:strRef>
          </c:tx>
          <c:spPr>
            <a:solidFill>
              <a:srgbClr val="FAEB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Лист1!$Q$24:$Q$28</c:f>
              <c:strCache>
                <c:ptCount val="5"/>
                <c:pt idx="0">
                  <c:v>1Q 2019</c:v>
                </c:pt>
                <c:pt idx="1">
                  <c:v>2Q 2019</c:v>
                </c:pt>
                <c:pt idx="2">
                  <c:v>3Q 2019</c:v>
                </c:pt>
                <c:pt idx="3">
                  <c:v>4Q 2019</c:v>
                </c:pt>
                <c:pt idx="4">
                  <c:v>1Q 2020</c:v>
                </c:pt>
              </c:strCache>
            </c:strRef>
          </c:cat>
          <c:val>
            <c:numRef>
              <c:f>Лист1!$S$24:$S$28</c:f>
              <c:numCache>
                <c:formatCode>General</c:formatCode>
                <c:ptCount val="5"/>
                <c:pt idx="0">
                  <c:v>44.49</c:v>
                </c:pt>
                <c:pt idx="1">
                  <c:v>45.19</c:v>
                </c:pt>
                <c:pt idx="2">
                  <c:v>47.39</c:v>
                </c:pt>
                <c:pt idx="3">
                  <c:v>48.86</c:v>
                </c:pt>
                <c:pt idx="4">
                  <c:v>43.76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EA-40FA-BB99-5C0422620E71}"/>
            </c:ext>
          </c:extLst>
        </c:ser>
        <c:ser>
          <c:idx val="0"/>
          <c:order val="1"/>
          <c:tx>
            <c:strRef>
              <c:f>Лист1!$R$23</c:f>
              <c:strCache>
                <c:ptCount val="1"/>
                <c:pt idx="0">
                  <c:v> funds of funds assets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Лист1!$Q$24:$Q$28</c:f>
              <c:strCache>
                <c:ptCount val="5"/>
                <c:pt idx="0">
                  <c:v>1Q 2019</c:v>
                </c:pt>
                <c:pt idx="1">
                  <c:v>2Q 2019</c:v>
                </c:pt>
                <c:pt idx="2">
                  <c:v>3Q 2019</c:v>
                </c:pt>
                <c:pt idx="3">
                  <c:v>4Q 2019</c:v>
                </c:pt>
                <c:pt idx="4">
                  <c:v>1Q 2020</c:v>
                </c:pt>
              </c:strCache>
            </c:strRef>
          </c:cat>
          <c:val>
            <c:numRef>
              <c:f>Лист1!$R$24:$R$28</c:f>
              <c:numCache>
                <c:formatCode>General</c:formatCode>
                <c:ptCount val="5"/>
                <c:pt idx="0">
                  <c:v>3.51</c:v>
                </c:pt>
                <c:pt idx="1">
                  <c:v>3.6</c:v>
                </c:pt>
                <c:pt idx="2">
                  <c:v>3.76</c:v>
                </c:pt>
                <c:pt idx="3">
                  <c:v>3.87</c:v>
                </c:pt>
                <c:pt idx="4">
                  <c:v>3.28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EA-40FA-BB99-5C0422620E71}"/>
            </c:ext>
          </c:extLst>
        </c:ser>
        <c:ser>
          <c:idx val="2"/>
          <c:order val="2"/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0779F3A2-69AC-4BC2-8CD0-AFBDC3CDED27}" type="CELLRANGE">
                      <a:rPr lang="en-US"/>
                      <a:pPr/>
                      <a:t>[CELLRANGE]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9BEA-40FA-BB99-5C0422620E7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FFFE643-552F-424D-AE6F-73A392AFB2C9}" type="CELLRANGE">
                      <a:rPr lang="ru-RU"/>
                      <a:pPr/>
                      <a:t>[CELLRANGE]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9BEA-40FA-BB99-5C0422620E7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C22E923-5093-4C61-80DA-F3F81CBDD4CA}" type="CELLRANGE">
                      <a:rPr lang="ru-RU"/>
                      <a:pPr/>
                      <a:t>[CELLRANGE]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9BEA-40FA-BB99-5C0422620E7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C33128E-C132-48A8-8CB7-F8E8DF7D84DC}" type="CELLRANGE">
                      <a:rPr lang="ru-RU"/>
                      <a:pPr/>
                      <a:t>[CELLRANGE]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9BEA-40FA-BB99-5C0422620E7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6171CFE-10D6-42FF-A9EB-79553DB4DFB2}" type="CELLRANGE">
                      <a:rPr lang="ru-RU"/>
                      <a:pPr/>
                      <a:t>[CELLRANGE]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9BEA-40FA-BB99-5C0422620E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Лист1!$Q$24:$Q$28</c:f>
              <c:strCache>
                <c:ptCount val="5"/>
                <c:pt idx="0">
                  <c:v>1Q 2019</c:v>
                </c:pt>
                <c:pt idx="1">
                  <c:v>2Q 2019</c:v>
                </c:pt>
                <c:pt idx="2">
                  <c:v>3Q 2019</c:v>
                </c:pt>
                <c:pt idx="3">
                  <c:v>4Q 2019</c:v>
                </c:pt>
                <c:pt idx="4">
                  <c:v>1Q 2020</c:v>
                </c:pt>
              </c:strCache>
            </c:strRef>
          </c:cat>
          <c:val>
            <c:numRef>
              <c:f>Лист1!$U$24:$U$28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Лист1!$T$24:$T$28</c15:f>
                <c15:dlblRangeCache>
                  <c:ptCount val="5"/>
                  <c:pt idx="0">
                    <c:v>48,01</c:v>
                  </c:pt>
                  <c:pt idx="1">
                    <c:v>48,80</c:v>
                  </c:pt>
                  <c:pt idx="2">
                    <c:v>51,15</c:v>
                  </c:pt>
                  <c:pt idx="3">
                    <c:v>52,73</c:v>
                  </c:pt>
                  <c:pt idx="4">
                    <c:v>47,05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9BEA-40FA-BB99-5C0422620E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836771472"/>
        <c:axId val="836771800"/>
      </c:barChart>
      <c:catAx>
        <c:axId val="836771472"/>
        <c:scaling>
          <c:orientation val="minMax"/>
        </c:scaling>
        <c:delete val="0"/>
        <c:axPos val="b"/>
        <c:numFmt formatCode="General" sourceLinked="1"/>
        <c:majorTickMark val="none"/>
        <c:minorTickMark val="out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36771800"/>
        <c:crosses val="autoZero"/>
        <c:auto val="1"/>
        <c:lblAlgn val="ctr"/>
        <c:lblOffset val="100"/>
        <c:noMultiLvlLbl val="0"/>
      </c:catAx>
      <c:valAx>
        <c:axId val="836771800"/>
        <c:scaling>
          <c:orientation val="minMax"/>
          <c:max val="57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836771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20544191375368959"/>
          <c:y val="0.94552349626796772"/>
          <c:w val="0.58911617249262083"/>
          <c:h val="4.51146331565758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767961537818255E-2"/>
          <c:y val="4.8506944444444443E-2"/>
          <c:w val="0.97446407692436354"/>
          <c:h val="0.83662013888888886"/>
        </c:manualLayout>
      </c:layout>
      <c:barChart>
        <c:barDir val="col"/>
        <c:grouping val="clustered"/>
        <c:varyColors val="0"/>
        <c:ser>
          <c:idx val="0"/>
          <c:order val="0"/>
          <c:tx>
            <c:v>4Q 2019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Лист1!$O$77:$O$83</c:f>
              <c:strCache>
                <c:ptCount val="7"/>
                <c:pt idx="0">
                  <c:v>США</c:v>
                </c:pt>
                <c:pt idx="1">
                  <c:v>Европа</c:v>
                </c:pt>
                <c:pt idx="2">
                  <c:v>Австралия</c:v>
                </c:pt>
                <c:pt idx="3">
                  <c:v>Япония</c:v>
                </c:pt>
                <c:pt idx="4">
                  <c:v>Бразилия</c:v>
                </c:pt>
                <c:pt idx="5">
                  <c:v>Канада</c:v>
                </c:pt>
                <c:pt idx="6">
                  <c:v>Китай</c:v>
                </c:pt>
              </c:strCache>
            </c:strRef>
          </c:cat>
          <c:val>
            <c:numRef>
              <c:f>Лист1!$P$77:$P$83</c:f>
              <c:numCache>
                <c:formatCode>General</c:formatCode>
                <c:ptCount val="7"/>
                <c:pt idx="0">
                  <c:v>25130</c:v>
                </c:pt>
                <c:pt idx="1">
                  <c:v>17199</c:v>
                </c:pt>
                <c:pt idx="2">
                  <c:v>1959</c:v>
                </c:pt>
                <c:pt idx="3">
                  <c:v>1837</c:v>
                </c:pt>
                <c:pt idx="4">
                  <c:v>1869</c:v>
                </c:pt>
                <c:pt idx="5">
                  <c:v>1663</c:v>
                </c:pt>
                <c:pt idx="6">
                  <c:v>1683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B9-4B0D-A899-83CB6AB5F7A6}"/>
            </c:ext>
          </c:extLst>
        </c:ser>
        <c:ser>
          <c:idx val="1"/>
          <c:order val="1"/>
          <c:tx>
            <c:v>1Q 2020</c:v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Лист1!$O$77:$O$83</c:f>
              <c:strCache>
                <c:ptCount val="7"/>
                <c:pt idx="0">
                  <c:v>США</c:v>
                </c:pt>
                <c:pt idx="1">
                  <c:v>Европа</c:v>
                </c:pt>
                <c:pt idx="2">
                  <c:v>Австралия</c:v>
                </c:pt>
                <c:pt idx="3">
                  <c:v>Япония</c:v>
                </c:pt>
                <c:pt idx="4">
                  <c:v>Бразилия</c:v>
                </c:pt>
                <c:pt idx="5">
                  <c:v>Канада</c:v>
                </c:pt>
                <c:pt idx="6">
                  <c:v>Китай</c:v>
                </c:pt>
              </c:strCache>
            </c:strRef>
          </c:cat>
          <c:val>
            <c:numRef>
              <c:f>Лист1!$Q$77:$Q$83</c:f>
              <c:numCache>
                <c:formatCode>General</c:formatCode>
                <c:ptCount val="7"/>
                <c:pt idx="0">
                  <c:v>22514</c:v>
                </c:pt>
                <c:pt idx="1">
                  <c:v>15185</c:v>
                </c:pt>
                <c:pt idx="2">
                  <c:v>1664</c:v>
                </c:pt>
                <c:pt idx="3">
                  <c:v>1717</c:v>
                </c:pt>
                <c:pt idx="4">
                  <c:v>1436</c:v>
                </c:pt>
                <c:pt idx="5">
                  <c:v>1410</c:v>
                </c:pt>
                <c:pt idx="6">
                  <c:v>1923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B9-4B0D-A899-83CB6AB5F7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57791600"/>
        <c:axId val="357792584"/>
      </c:barChart>
      <c:catAx>
        <c:axId val="357791600"/>
        <c:scaling>
          <c:orientation val="minMax"/>
        </c:scaling>
        <c:delete val="0"/>
        <c:axPos val="b"/>
        <c:numFmt formatCode="General" sourceLinked="1"/>
        <c:majorTickMark val="none"/>
        <c:minorTickMark val="out"/>
        <c:tickLblPos val="nextTo"/>
        <c:spPr>
          <a:solidFill>
            <a:schemeClr val="bg1"/>
          </a:solidFill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357792584"/>
        <c:crosses val="autoZero"/>
        <c:auto val="1"/>
        <c:lblAlgn val="ctr"/>
        <c:lblOffset val="100"/>
        <c:noMultiLvlLbl val="0"/>
      </c:catAx>
      <c:valAx>
        <c:axId val="357792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57791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5943260348789274"/>
          <c:y val="7.1825694444444407E-2"/>
          <c:w val="0.10524858270600174"/>
          <c:h val="0.257896527777777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767961537818255E-2"/>
          <c:y val="0.23708333333333334"/>
          <c:w val="0.97446407692436354"/>
          <c:h val="0.6081481481481481"/>
        </c:manualLayout>
      </c:layout>
      <c:lineChart>
        <c:grouping val="standard"/>
        <c:varyColors val="0"/>
        <c:ser>
          <c:idx val="0"/>
          <c:order val="0"/>
          <c:spPr>
            <a:ln w="38100" cap="rnd">
              <a:noFill/>
              <a:round/>
            </a:ln>
            <a:effectLst/>
          </c:spPr>
          <c:marker>
            <c:symbol val="none"/>
          </c:marker>
          <c:dLbls>
            <c:dLbl>
              <c:idx val="6"/>
              <c:layout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72000" rIns="0" bIns="7200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B05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0-A0E0-4050-B33C-553F17C0113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72000" rIns="0" bIns="7200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C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Лист1!$N$103:$N$109</c:f>
              <c:strCache>
                <c:ptCount val="7"/>
                <c:pt idx="0">
                  <c:v>США</c:v>
                </c:pt>
                <c:pt idx="1">
                  <c:v>Европа</c:v>
                </c:pt>
                <c:pt idx="2">
                  <c:v>Австралия</c:v>
                </c:pt>
                <c:pt idx="3">
                  <c:v>Япония</c:v>
                </c:pt>
                <c:pt idx="4">
                  <c:v>Бразилия</c:v>
                </c:pt>
                <c:pt idx="5">
                  <c:v>Канада</c:v>
                </c:pt>
                <c:pt idx="6">
                  <c:v>Китай</c:v>
                </c:pt>
              </c:strCache>
            </c:strRef>
          </c:cat>
          <c:val>
            <c:numRef>
              <c:f>Лист1!$O$103:$O$109</c:f>
              <c:numCache>
                <c:formatCode>0.00%</c:formatCode>
                <c:ptCount val="7"/>
                <c:pt idx="0">
                  <c:v>-0.126</c:v>
                </c:pt>
                <c:pt idx="1">
                  <c:v>-0.11700000000000001</c:v>
                </c:pt>
                <c:pt idx="2">
                  <c:v>-5.1999999999999998E-2</c:v>
                </c:pt>
                <c:pt idx="3">
                  <c:v>-9.8000000000000004E-2</c:v>
                </c:pt>
                <c:pt idx="4">
                  <c:v>-3.1E-2</c:v>
                </c:pt>
                <c:pt idx="5">
                  <c:v>-0.105</c:v>
                </c:pt>
                <c:pt idx="6">
                  <c:v>0.13300000000000001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E0-4050-B33C-553F17C011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12700" cap="flat" cmpd="sng" algn="ctr">
              <a:solidFill>
                <a:schemeClr val="tx1"/>
              </a:solidFill>
              <a:prstDash val="dash"/>
              <a:round/>
            </a:ln>
            <a:effectLst/>
          </c:spPr>
        </c:dropLines>
        <c:marker val="1"/>
        <c:smooth val="0"/>
        <c:axId val="843128624"/>
        <c:axId val="843127640"/>
      </c:lineChart>
      <c:lineChart>
        <c:grouping val="standard"/>
        <c:varyColors val="0"/>
        <c:ser>
          <c:idx val="1"/>
          <c:order val="1"/>
          <c:spPr>
            <a:ln w="28575" cap="rnd">
              <a:noFill/>
              <a:round/>
            </a:ln>
            <a:effectLst/>
          </c:spPr>
          <c:marker>
            <c:symbol val="circle"/>
            <c:size val="15"/>
            <c:spPr>
              <a:solidFill>
                <a:srgbClr val="FF0000"/>
              </a:solidFill>
              <a:ln w="12700">
                <a:solidFill>
                  <a:schemeClr val="tx1"/>
                </a:solidFill>
              </a:ln>
              <a:effectLst/>
            </c:spPr>
          </c:marker>
          <c:dPt>
            <c:idx val="6"/>
            <c:marker>
              <c:spPr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A0E0-4050-B33C-553F17C01130}"/>
              </c:ext>
            </c:extLst>
          </c:dPt>
          <c:cat>
            <c:strRef>
              <c:f>Лист1!$N$103:$N$109</c:f>
              <c:strCache>
                <c:ptCount val="7"/>
                <c:pt idx="0">
                  <c:v>США</c:v>
                </c:pt>
                <c:pt idx="1">
                  <c:v>Европа</c:v>
                </c:pt>
                <c:pt idx="2">
                  <c:v>Австралия</c:v>
                </c:pt>
                <c:pt idx="3">
                  <c:v>Япония</c:v>
                </c:pt>
                <c:pt idx="4">
                  <c:v>Бразилия</c:v>
                </c:pt>
                <c:pt idx="5">
                  <c:v>Канада</c:v>
                </c:pt>
                <c:pt idx="6">
                  <c:v>Китай</c:v>
                </c:pt>
              </c:strCache>
            </c:strRef>
          </c:cat>
          <c:val>
            <c:numRef>
              <c:f>Лист1!$O$103:$O$109</c:f>
              <c:numCache>
                <c:formatCode>0.00%</c:formatCode>
                <c:ptCount val="7"/>
                <c:pt idx="0">
                  <c:v>-0.126</c:v>
                </c:pt>
                <c:pt idx="1">
                  <c:v>-0.11700000000000001</c:v>
                </c:pt>
                <c:pt idx="2">
                  <c:v>-5.1999999999999998E-2</c:v>
                </c:pt>
                <c:pt idx="3">
                  <c:v>-9.8000000000000004E-2</c:v>
                </c:pt>
                <c:pt idx="4">
                  <c:v>-3.1E-2</c:v>
                </c:pt>
                <c:pt idx="5">
                  <c:v>-0.105</c:v>
                </c:pt>
                <c:pt idx="6">
                  <c:v>0.13300000000000001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E0-4050-B33C-553F17C011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7411936"/>
        <c:axId val="567410624"/>
      </c:lineChart>
      <c:catAx>
        <c:axId val="843128624"/>
        <c:scaling>
          <c:orientation val="minMax"/>
        </c:scaling>
        <c:delete val="0"/>
        <c:axPos val="b"/>
        <c:numFmt formatCode="General" sourceLinked="1"/>
        <c:majorTickMark val="none"/>
        <c:minorTickMark val="cross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noFill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43127640"/>
        <c:crosses val="autoZero"/>
        <c:auto val="1"/>
        <c:lblAlgn val="ctr"/>
        <c:lblOffset val="100"/>
        <c:noMultiLvlLbl val="0"/>
      </c:catAx>
      <c:valAx>
        <c:axId val="84312764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843128624"/>
        <c:crosses val="autoZero"/>
        <c:crossBetween val="between"/>
      </c:valAx>
      <c:valAx>
        <c:axId val="567410624"/>
        <c:scaling>
          <c:orientation val="minMax"/>
        </c:scaling>
        <c:delete val="1"/>
        <c:axPos val="r"/>
        <c:numFmt formatCode="0.00%" sourceLinked="1"/>
        <c:majorTickMark val="out"/>
        <c:minorTickMark val="none"/>
        <c:tickLblPos val="nextTo"/>
        <c:crossAx val="567411936"/>
        <c:crosses val="max"/>
        <c:crossBetween val="between"/>
      </c:valAx>
      <c:catAx>
        <c:axId val="5674119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674106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728012210364246E-2"/>
          <c:y val="2.5745144082505354E-2"/>
          <c:w val="0.97254397557927152"/>
          <c:h val="0.97312295416406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Лист1!$O$42</c:f>
              <c:strCache>
                <c:ptCount val="1"/>
                <c:pt idx="0">
                  <c:v> long term</c:v>
                </c:pt>
              </c:strCache>
            </c:strRef>
          </c:tx>
          <c:spPr>
            <a:solidFill>
              <a:schemeClr val="tx1"/>
            </a:solidFill>
            <a:ln w="12700">
              <a:noFill/>
            </a:ln>
            <a:effectLst/>
          </c:spPr>
          <c:invertIfNegative val="0"/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C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6863-41DA-82F6-A9C1470C02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Лист1!$N$43:$N$47</c:f>
              <c:strCache>
                <c:ptCount val="5"/>
                <c:pt idx="0">
                  <c:v>1Q 2019</c:v>
                </c:pt>
                <c:pt idx="1">
                  <c:v>2Q 2019</c:v>
                </c:pt>
                <c:pt idx="2">
                  <c:v>3Q 2019</c:v>
                </c:pt>
                <c:pt idx="3">
                  <c:v>4Q 2019</c:v>
                </c:pt>
                <c:pt idx="4">
                  <c:v>1Q 2020</c:v>
                </c:pt>
              </c:strCache>
            </c:strRef>
          </c:cat>
          <c:val>
            <c:numRef>
              <c:f>Лист1!$O$43:$O$47</c:f>
              <c:numCache>
                <c:formatCode>General</c:formatCode>
                <c:ptCount val="5"/>
                <c:pt idx="0">
                  <c:v>270</c:v>
                </c:pt>
                <c:pt idx="1">
                  <c:v>251</c:v>
                </c:pt>
                <c:pt idx="2">
                  <c:v>342</c:v>
                </c:pt>
                <c:pt idx="3">
                  <c:v>548</c:v>
                </c:pt>
                <c:pt idx="4">
                  <c:v>-213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63-41DA-82F6-A9C1470C02EC}"/>
            </c:ext>
          </c:extLst>
        </c:ser>
        <c:ser>
          <c:idx val="1"/>
          <c:order val="1"/>
          <c:tx>
            <c:strRef>
              <c:f>Лист1!$P$42</c:f>
              <c:strCache>
                <c:ptCount val="1"/>
                <c:pt idx="0">
                  <c:v> money market</c:v>
                </c:pt>
              </c:strCache>
            </c:strRef>
          </c:tx>
          <c:spPr>
            <a:solidFill>
              <a:srgbClr val="FAEB00"/>
            </a:solidFill>
            <a:ln w="127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Лист1!$N$43:$N$47</c:f>
              <c:strCache>
                <c:ptCount val="5"/>
                <c:pt idx="0">
                  <c:v>1Q 2019</c:v>
                </c:pt>
                <c:pt idx="1">
                  <c:v>2Q 2019</c:v>
                </c:pt>
                <c:pt idx="2">
                  <c:v>3Q 2019</c:v>
                </c:pt>
                <c:pt idx="3">
                  <c:v>4Q 2019</c:v>
                </c:pt>
                <c:pt idx="4">
                  <c:v>1Q 2020</c:v>
                </c:pt>
              </c:strCache>
            </c:strRef>
          </c:cat>
          <c:val>
            <c:numRef>
              <c:f>Лист1!$P$43:$P$47</c:f>
              <c:numCache>
                <c:formatCode>General</c:formatCode>
                <c:ptCount val="5"/>
                <c:pt idx="0">
                  <c:v>32</c:v>
                </c:pt>
                <c:pt idx="1">
                  <c:v>64</c:v>
                </c:pt>
                <c:pt idx="2">
                  <c:v>279</c:v>
                </c:pt>
                <c:pt idx="3">
                  <c:v>259</c:v>
                </c:pt>
                <c:pt idx="4">
                  <c:v>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63-41DA-82F6-A9C1470C02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51817400"/>
        <c:axId val="851818056"/>
      </c:barChart>
      <c:catAx>
        <c:axId val="851817400"/>
        <c:scaling>
          <c:orientation val="minMax"/>
        </c:scaling>
        <c:delete val="0"/>
        <c:axPos val="b"/>
        <c:numFmt formatCode="General" sourceLinked="1"/>
        <c:majorTickMark val="none"/>
        <c:minorTickMark val="out"/>
        <c:tickLblPos val="nextTo"/>
        <c:spPr>
          <a:solidFill>
            <a:schemeClr val="bg1">
              <a:alpha val="70000"/>
            </a:schemeClr>
          </a:solidFill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51818056"/>
        <c:crosses val="autoZero"/>
        <c:auto val="1"/>
        <c:lblAlgn val="ctr"/>
        <c:lblOffset val="100"/>
        <c:noMultiLvlLbl val="0"/>
      </c:catAx>
      <c:valAx>
        <c:axId val="851818056"/>
        <c:scaling>
          <c:orientation val="minMax"/>
          <c:min val="-300"/>
        </c:scaling>
        <c:delete val="1"/>
        <c:axPos val="l"/>
        <c:numFmt formatCode="General" sourceLinked="1"/>
        <c:majorTickMark val="none"/>
        <c:minorTickMark val="none"/>
        <c:tickLblPos val="nextTo"/>
        <c:crossAx val="851817400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61311002564496E-2"/>
          <c:y val="4.4443453380280329E-2"/>
          <c:w val="0.13632495904934938"/>
          <c:h val="0.117669130116363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рынок!$A$2:$A$14</cx:f>
        <cx:lvl ptCount="13">
          <cx:pt idx="0">Jan</cx:pt>
          <cx:pt idx="1">Feb</cx:pt>
          <cx:pt idx="2">Mar</cx:pt>
          <cx:pt idx="3">Apr</cx:pt>
          <cx:pt idx="4">May</cx:pt>
          <cx:pt idx="5">Jun 8</cx:pt>
          <cx:pt idx="6">Jul</cx:pt>
          <cx:pt idx="7">Avg</cx:pt>
          <cx:pt idx="8">Sep</cx:pt>
          <cx:pt idx="9">Oct</cx:pt>
          <cx:pt idx="10">Nov</cx:pt>
          <cx:pt idx="11">Dec</cx:pt>
          <cx:pt idx="12">2020</cx:pt>
        </cx:lvl>
      </cx:strDim>
      <cx:numDim type="val">
        <cx:f>рынок!$B$2:$B$14</cx:f>
        <cx:lvl ptCount="13" formatCode="Основной">
          <cx:pt idx="0">26292</cx:pt>
          <cx:pt idx="1">28958</cx:pt>
          <cx:pt idx="2">-4730</cx:pt>
          <cx:pt idx="3">8086</cx:pt>
          <cx:pt idx="4">8412</cx:pt>
          <cx:pt idx="5">4030</cx:pt>
          <cx:pt idx="12">71048</cx:pt>
        </cx:lvl>
      </cx:numDim>
    </cx:data>
  </cx:chartData>
  <cx:chart>
    <cx:plotArea>
      <cx:plotAreaRegion>
        <cx:plotSurface>
          <cx:spPr>
            <a:ln>
              <a:noFill/>
            </a:ln>
          </cx:spPr>
        </cx:plotSurface>
        <cx:series layoutId="waterfall" uniqueId="{3713B39C-F267-42AA-B035-1E3F1565B566}" formatIdx="0">
          <cx:tx>
            <cx:txData>
              <cx:f>рынок!$B$1</cx:f>
              <cx:v>Рынок всего</cx:v>
            </cx:txData>
          </cx:tx>
          <cx:spPr>
            <a:solidFill>
              <a:srgbClr val="FAEB00"/>
            </a:solidFill>
            <a:ln w="6350">
              <a:solidFill>
                <a:schemeClr val="tx1"/>
              </a:solidFill>
              <a:prstDash val="solid"/>
            </a:ln>
          </cx:spPr>
          <cx:dataPt idx="2">
            <cx:spPr>
              <a:solidFill>
                <a:srgbClr val="FF0000"/>
              </a:solidFill>
            </cx:spPr>
          </cx:dataPt>
          <cx:dataPt idx="12">
            <cx:spPr>
              <a:solidFill>
                <a:schemeClr val="tx1"/>
              </a:solidFill>
            </cx:spPr>
          </cx:dataPt>
          <cx:dataLabels pos="outEnd">
            <cx:numFmt formatCode="# ##0_ ;-# ##0 " sourceLinked="0"/>
            <cx:txPr>
              <a:bodyPr spcFirstLastPara="1" vertOverflow="ellipsis" wrap="square" lIns="0" tIns="0" rIns="0" bIns="0" anchor="ctr" anchorCtr="1">
                <a:spAutoFit/>
              </a:bodyPr>
              <a:lstStyle/>
              <a:p>
                <a:pPr>
                  <a:defRPr sz="800">
                    <a:solidFill>
                      <a:sysClr val="windowText" lastClr="000000"/>
                    </a:solidFill>
                    <a:latin typeface="Arial Narrow" panose="020B0606020202030204" pitchFamily="34" charset="0"/>
                    <a:ea typeface="Arial Narrow" panose="020B0606020202030204" pitchFamily="34" charset="0"/>
                    <a:cs typeface="Arial Narrow" panose="020B0606020202030204" pitchFamily="34" charset="0"/>
                  </a:defRPr>
                </a:pPr>
                <a:endParaRPr lang="ru-RU" sz="800">
                  <a:solidFill>
                    <a:sysClr val="windowText" lastClr="000000"/>
                  </a:solidFill>
                  <a:latin typeface="Arial Narrow" panose="020B0606020202030204" pitchFamily="34" charset="0"/>
                </a:endParaRPr>
              </a:p>
            </cx:txPr>
            <cx:visibility seriesName="0" categoryName="0" value="1"/>
            <cx:separator>, </cx:separator>
          </cx:dataLabels>
          <cx:dataId val="0"/>
          <cx:layoutPr>
            <cx:visibility connectorLines="1"/>
            <cx:subtotals>
              <cx:idx val="12"/>
            </cx:subtotals>
          </cx:layoutPr>
        </cx:series>
      </cx:plotAreaRegion>
      <cx:axis id="0">
        <cx:catScaling gapWidth="0.5"/>
        <cx:minorTickMarks type="out"/>
        <cx:tickLabels/>
        <cx:spPr>
          <a:ln w="12700">
            <a:solidFill>
              <a:schemeClr val="tx1"/>
            </a:solidFill>
          </a:ln>
        </cx:spPr>
        <cx:txPr>
          <a:bodyPr spcFirstLastPara="1" vertOverflow="ellipsis" wrap="square" lIns="0" tIns="0" rIns="0" bIns="0" anchor="ctr" anchorCtr="1"/>
          <a:lstStyle/>
          <a:p>
            <a:pPr>
              <a:defRPr>
                <a:solidFill>
                  <a:sysClr val="windowText" lastClr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pPr>
            <a:endParaRPr lang="ru-RU">
              <a:solidFill>
                <a:sysClr val="windowText" lastClr="000000"/>
              </a:solidFill>
              <a:latin typeface="Arial Narrow" panose="020B0606020202030204" pitchFamily="34" charset="0"/>
            </a:endParaRPr>
          </a:p>
        </cx:txPr>
      </cx:axis>
      <cx:axis id="1" hidden="1">
        <cx:valScaling/>
        <cx:majorTickMarks type="out"/>
        <cx:tickLabels/>
        <cx:numFmt formatCode="# ##0,00" sourceLinked="0"/>
        <cx:spPr>
          <a:ln w="12700">
            <a:solidFill>
              <a:schemeClr val="tx1"/>
            </a:solidFill>
          </a:ln>
        </cx:spPr>
        <cx:txPr>
          <a:bodyPr spcFirstLastPara="1" vertOverflow="ellipsis" wrap="square" lIns="0" tIns="0" rIns="0" bIns="0" anchor="ctr" anchorCtr="1"/>
          <a:lstStyle/>
          <a:p>
            <a:pPr>
              <a:defRPr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defRPr>
            </a:pPr>
            <a:endParaRPr lang="ru-RU">
              <a:latin typeface="Arial Narrow" panose="020B0606020202030204" pitchFamily="34" charset="0"/>
            </a:endParaRPr>
          </a:p>
        </cx:txPr>
      </cx:axis>
    </cx:plotArea>
  </cx:chart>
  <cx:spPr>
    <a:ln>
      <a:solidFill>
        <a:srgbClr val="FF0000"/>
      </a:solidFill>
    </a:ln>
  </cx:spPr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  <cs:bodyPr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  <cs:bodyPr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  <cs:bodyPr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AC973-FFF9-4B1E-9373-2D26DCEFD0A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CC96F-9D8B-4E50-85A0-F33AB8D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428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95DED-0138-4E21-96C6-0A49C4E0D22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763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95DED-0138-4E21-96C6-0A49C4E0D22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182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95DED-0138-4E21-96C6-0A49C4E0D22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563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95DED-0138-4E21-96C6-0A49C4E0D22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848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95DED-0138-4E21-96C6-0A49C4E0D22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377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95DED-0138-4E21-96C6-0A49C4E0D22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40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2415-C09F-41BB-AC47-C54E965E8A6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BB8F-0277-474E-8D7C-0C62914B5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72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2415-C09F-41BB-AC47-C54E965E8A6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BB8F-0277-474E-8D7C-0C62914B5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1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2415-C09F-41BB-AC47-C54E965E8A6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BB8F-0277-474E-8D7C-0C62914B5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178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иктограммы 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825" y="3429000"/>
            <a:ext cx="3430588" cy="11900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67291" y="6574130"/>
            <a:ext cx="4114800" cy="20005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/>
              <a:t>Нижний </a:t>
            </a:r>
            <a:r>
              <a:rPr lang="ru-RU" dirty="0" err="1"/>
              <a:t>коллонтитул</a:t>
            </a:r>
            <a:endParaRPr lang="ru-RU" dirty="0"/>
          </a:p>
        </p:txBody>
      </p:sp>
      <p:sp>
        <p:nvSpPr>
          <p:cNvPr id="2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044238" y="6574130"/>
            <a:ext cx="765176" cy="15388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158D697-4E55-5D4C-8003-1105B466849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7291" y="478121"/>
            <a:ext cx="7228947" cy="645203"/>
          </a:xfrm>
        </p:spPr>
        <p:txBody>
          <a:bodyPr/>
          <a:lstStyle>
            <a:lvl1pPr>
              <a:defRPr sz="2600" b="0" i="0" cap="none" baseline="0"/>
            </a:lvl1pPr>
          </a:lstStyle>
          <a:p>
            <a:r>
              <a:rPr lang="ru-RU" dirty="0"/>
              <a:t>Образец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заголовка</a:t>
            </a:r>
          </a:p>
        </p:txBody>
      </p:sp>
      <p:sp>
        <p:nvSpPr>
          <p:cNvPr id="18" name="Объект 2"/>
          <p:cNvSpPr>
            <a:spLocks noGrp="1"/>
          </p:cNvSpPr>
          <p:nvPr>
            <p:ph idx="13" hasCustomPrompt="1"/>
          </p:nvPr>
        </p:nvSpPr>
        <p:spPr>
          <a:xfrm>
            <a:off x="767291" y="1298204"/>
            <a:ext cx="722894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18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Образец подзаголовка</a:t>
            </a:r>
          </a:p>
        </p:txBody>
      </p:sp>
      <p:sp>
        <p:nvSpPr>
          <p:cNvPr id="19" name="Рисунок 8"/>
          <p:cNvSpPr>
            <a:spLocks noGrp="1"/>
          </p:cNvSpPr>
          <p:nvPr>
            <p:ph type="pic" sz="quarter" idx="16" hasCustomPrompt="1"/>
          </p:nvPr>
        </p:nvSpPr>
        <p:spPr>
          <a:xfrm>
            <a:off x="758825" y="2282823"/>
            <a:ext cx="765175" cy="765177"/>
          </a:xfrm>
          <a:custGeom>
            <a:avLst/>
            <a:gdLst>
              <a:gd name="connsiteX0" fmla="*/ 0 w 6402324"/>
              <a:gd name="connsiteY0" fmla="*/ 6858000 h 6858000"/>
              <a:gd name="connsiteX1" fmla="*/ 1600581 w 6402324"/>
              <a:gd name="connsiteY1" fmla="*/ 0 h 6858000"/>
              <a:gd name="connsiteX2" fmla="*/ 6402324 w 6402324"/>
              <a:gd name="connsiteY2" fmla="*/ 0 h 6858000"/>
              <a:gd name="connsiteX3" fmla="*/ 4801743 w 6402324"/>
              <a:gd name="connsiteY3" fmla="*/ 6858000 h 6858000"/>
              <a:gd name="connsiteX4" fmla="*/ 0 w 6402324"/>
              <a:gd name="connsiteY4" fmla="*/ 6858000 h 6858000"/>
              <a:gd name="connsiteX0" fmla="*/ 0 w 6402324"/>
              <a:gd name="connsiteY0" fmla="*/ 6858000 h 6858000"/>
              <a:gd name="connsiteX1" fmla="*/ 381 w 6402324"/>
              <a:gd name="connsiteY1" fmla="*/ 0 h 6858000"/>
              <a:gd name="connsiteX2" fmla="*/ 6402324 w 6402324"/>
              <a:gd name="connsiteY2" fmla="*/ 0 h 6858000"/>
              <a:gd name="connsiteX3" fmla="*/ 4801743 w 6402324"/>
              <a:gd name="connsiteY3" fmla="*/ 6858000 h 6858000"/>
              <a:gd name="connsiteX4" fmla="*/ 0 w 6402324"/>
              <a:gd name="connsiteY4" fmla="*/ 6858000 h 6858000"/>
              <a:gd name="connsiteX0" fmla="*/ 0 w 8908457"/>
              <a:gd name="connsiteY0" fmla="*/ 6858000 h 6858000"/>
              <a:gd name="connsiteX1" fmla="*/ 381 w 8908457"/>
              <a:gd name="connsiteY1" fmla="*/ 0 h 6858000"/>
              <a:gd name="connsiteX2" fmla="*/ 8908457 w 8908457"/>
              <a:gd name="connsiteY2" fmla="*/ 0 h 6858000"/>
              <a:gd name="connsiteX3" fmla="*/ 4801743 w 8908457"/>
              <a:gd name="connsiteY3" fmla="*/ 6858000 h 6858000"/>
              <a:gd name="connsiteX4" fmla="*/ 0 w 8908457"/>
              <a:gd name="connsiteY4" fmla="*/ 6858000 h 6858000"/>
              <a:gd name="connsiteX0" fmla="*/ 0 w 8908457"/>
              <a:gd name="connsiteY0" fmla="*/ 6858000 h 6866467"/>
              <a:gd name="connsiteX1" fmla="*/ 381 w 8908457"/>
              <a:gd name="connsiteY1" fmla="*/ 0 h 6866467"/>
              <a:gd name="connsiteX2" fmla="*/ 8908457 w 8908457"/>
              <a:gd name="connsiteY2" fmla="*/ 0 h 6866467"/>
              <a:gd name="connsiteX3" fmla="*/ 6393476 w 8908457"/>
              <a:gd name="connsiteY3" fmla="*/ 6866467 h 6866467"/>
              <a:gd name="connsiteX4" fmla="*/ 0 w 8908457"/>
              <a:gd name="connsiteY4" fmla="*/ 6858000 h 6866467"/>
              <a:gd name="connsiteX0" fmla="*/ 0 w 8908457"/>
              <a:gd name="connsiteY0" fmla="*/ 6858000 h 6917267"/>
              <a:gd name="connsiteX1" fmla="*/ 381 w 8908457"/>
              <a:gd name="connsiteY1" fmla="*/ 0 h 6917267"/>
              <a:gd name="connsiteX2" fmla="*/ 8908457 w 8908457"/>
              <a:gd name="connsiteY2" fmla="*/ 0 h 6917267"/>
              <a:gd name="connsiteX3" fmla="*/ 6393476 w 8908457"/>
              <a:gd name="connsiteY3" fmla="*/ 6917267 h 6917267"/>
              <a:gd name="connsiteX4" fmla="*/ 0 w 8908457"/>
              <a:gd name="connsiteY4" fmla="*/ 6858000 h 6917267"/>
              <a:gd name="connsiteX0" fmla="*/ 0 w 8908457"/>
              <a:gd name="connsiteY0" fmla="*/ 6858000 h 6858000"/>
              <a:gd name="connsiteX1" fmla="*/ 381 w 8908457"/>
              <a:gd name="connsiteY1" fmla="*/ 0 h 6858000"/>
              <a:gd name="connsiteX2" fmla="*/ 8908457 w 8908457"/>
              <a:gd name="connsiteY2" fmla="*/ 0 h 6858000"/>
              <a:gd name="connsiteX3" fmla="*/ 6385010 w 8908457"/>
              <a:gd name="connsiteY3" fmla="*/ 6858000 h 6858000"/>
              <a:gd name="connsiteX4" fmla="*/ 0 w 8908457"/>
              <a:gd name="connsiteY4" fmla="*/ 6858000 h 6858000"/>
              <a:gd name="connsiteX0" fmla="*/ 0 w 8823790"/>
              <a:gd name="connsiteY0" fmla="*/ 6858000 h 6858000"/>
              <a:gd name="connsiteX1" fmla="*/ 381 w 8823790"/>
              <a:gd name="connsiteY1" fmla="*/ 0 h 6858000"/>
              <a:gd name="connsiteX2" fmla="*/ 8823790 w 8823790"/>
              <a:gd name="connsiteY2" fmla="*/ 8467 h 6858000"/>
              <a:gd name="connsiteX3" fmla="*/ 6385010 w 8823790"/>
              <a:gd name="connsiteY3" fmla="*/ 6858000 h 6858000"/>
              <a:gd name="connsiteX4" fmla="*/ 0 w 8823790"/>
              <a:gd name="connsiteY4" fmla="*/ 6858000 h 6858000"/>
              <a:gd name="connsiteX0" fmla="*/ 0 w 8874590"/>
              <a:gd name="connsiteY0" fmla="*/ 6858000 h 6858000"/>
              <a:gd name="connsiteX1" fmla="*/ 381 w 8874590"/>
              <a:gd name="connsiteY1" fmla="*/ 0 h 6858000"/>
              <a:gd name="connsiteX2" fmla="*/ 8874590 w 8874590"/>
              <a:gd name="connsiteY2" fmla="*/ 8467 h 6858000"/>
              <a:gd name="connsiteX3" fmla="*/ 6385010 w 8874590"/>
              <a:gd name="connsiteY3" fmla="*/ 6858000 h 6858000"/>
              <a:gd name="connsiteX4" fmla="*/ 0 w 8874590"/>
              <a:gd name="connsiteY4" fmla="*/ 6858000 h 6858000"/>
              <a:gd name="connsiteX0" fmla="*/ 0 w 8849190"/>
              <a:gd name="connsiteY0" fmla="*/ 6858000 h 6858000"/>
              <a:gd name="connsiteX1" fmla="*/ 381 w 8849190"/>
              <a:gd name="connsiteY1" fmla="*/ 0 h 6858000"/>
              <a:gd name="connsiteX2" fmla="*/ 8849190 w 8849190"/>
              <a:gd name="connsiteY2" fmla="*/ 16934 h 6858000"/>
              <a:gd name="connsiteX3" fmla="*/ 6385010 w 8849190"/>
              <a:gd name="connsiteY3" fmla="*/ 6858000 h 6858000"/>
              <a:gd name="connsiteX4" fmla="*/ 0 w 8849190"/>
              <a:gd name="connsiteY4" fmla="*/ 6858000 h 6858000"/>
              <a:gd name="connsiteX0" fmla="*/ 0 w 8586723"/>
              <a:gd name="connsiteY0" fmla="*/ 6858000 h 6858000"/>
              <a:gd name="connsiteX1" fmla="*/ 381 w 8586723"/>
              <a:gd name="connsiteY1" fmla="*/ 0 h 6858000"/>
              <a:gd name="connsiteX2" fmla="*/ 8586723 w 8586723"/>
              <a:gd name="connsiteY2" fmla="*/ 1 h 6858000"/>
              <a:gd name="connsiteX3" fmla="*/ 6385010 w 8586723"/>
              <a:gd name="connsiteY3" fmla="*/ 6858000 h 6858000"/>
              <a:gd name="connsiteX4" fmla="*/ 0 w 8586723"/>
              <a:gd name="connsiteY4" fmla="*/ 6858000 h 6858000"/>
              <a:gd name="connsiteX0" fmla="*/ 0 w 8874589"/>
              <a:gd name="connsiteY0" fmla="*/ 6858000 h 6858000"/>
              <a:gd name="connsiteX1" fmla="*/ 381 w 8874589"/>
              <a:gd name="connsiteY1" fmla="*/ 0 h 6858000"/>
              <a:gd name="connsiteX2" fmla="*/ 8874589 w 8874589"/>
              <a:gd name="connsiteY2" fmla="*/ 8468 h 6858000"/>
              <a:gd name="connsiteX3" fmla="*/ 6385010 w 8874589"/>
              <a:gd name="connsiteY3" fmla="*/ 6858000 h 6858000"/>
              <a:gd name="connsiteX4" fmla="*/ 0 w 8874589"/>
              <a:gd name="connsiteY4" fmla="*/ 6858000 h 6858000"/>
              <a:gd name="connsiteX0" fmla="*/ 0 w 8823789"/>
              <a:gd name="connsiteY0" fmla="*/ 6858000 h 6858000"/>
              <a:gd name="connsiteX1" fmla="*/ 381 w 8823789"/>
              <a:gd name="connsiteY1" fmla="*/ 0 h 6858000"/>
              <a:gd name="connsiteX2" fmla="*/ 8823789 w 8823789"/>
              <a:gd name="connsiteY2" fmla="*/ 16934 h 6858000"/>
              <a:gd name="connsiteX3" fmla="*/ 6385010 w 8823789"/>
              <a:gd name="connsiteY3" fmla="*/ 6858000 h 6858000"/>
              <a:gd name="connsiteX4" fmla="*/ 0 w 8823789"/>
              <a:gd name="connsiteY4" fmla="*/ 6858000 h 6858000"/>
              <a:gd name="connsiteX0" fmla="*/ 0 w 8883055"/>
              <a:gd name="connsiteY0" fmla="*/ 6858000 h 6858000"/>
              <a:gd name="connsiteX1" fmla="*/ 381 w 8883055"/>
              <a:gd name="connsiteY1" fmla="*/ 0 h 6858000"/>
              <a:gd name="connsiteX2" fmla="*/ 8883055 w 8883055"/>
              <a:gd name="connsiteY2" fmla="*/ 8467 h 6858000"/>
              <a:gd name="connsiteX3" fmla="*/ 6385010 w 8883055"/>
              <a:gd name="connsiteY3" fmla="*/ 6858000 h 6858000"/>
              <a:gd name="connsiteX4" fmla="*/ 0 w 8883055"/>
              <a:gd name="connsiteY4" fmla="*/ 6858000 h 6858000"/>
              <a:gd name="connsiteX0" fmla="*/ 0 w 8891522"/>
              <a:gd name="connsiteY0" fmla="*/ 6900333 h 6900333"/>
              <a:gd name="connsiteX1" fmla="*/ 381 w 8891522"/>
              <a:gd name="connsiteY1" fmla="*/ 42333 h 6900333"/>
              <a:gd name="connsiteX2" fmla="*/ 8891522 w 8891522"/>
              <a:gd name="connsiteY2" fmla="*/ 0 h 6900333"/>
              <a:gd name="connsiteX3" fmla="*/ 6385010 w 8891522"/>
              <a:gd name="connsiteY3" fmla="*/ 6900333 h 6900333"/>
              <a:gd name="connsiteX4" fmla="*/ 0 w 8891522"/>
              <a:gd name="connsiteY4" fmla="*/ 6900333 h 6900333"/>
              <a:gd name="connsiteX0" fmla="*/ 0 w 8891522"/>
              <a:gd name="connsiteY0" fmla="*/ 6858000 h 6858000"/>
              <a:gd name="connsiteX1" fmla="*/ 381 w 8891522"/>
              <a:gd name="connsiteY1" fmla="*/ 0 h 6858000"/>
              <a:gd name="connsiteX2" fmla="*/ 8891522 w 8891522"/>
              <a:gd name="connsiteY2" fmla="*/ 1 h 6858000"/>
              <a:gd name="connsiteX3" fmla="*/ 6385010 w 8891522"/>
              <a:gd name="connsiteY3" fmla="*/ 6858000 h 6858000"/>
              <a:gd name="connsiteX4" fmla="*/ 0 w 8891522"/>
              <a:gd name="connsiteY4" fmla="*/ 6858000 h 6858000"/>
              <a:gd name="connsiteX0" fmla="*/ 0 w 12200848"/>
              <a:gd name="connsiteY0" fmla="*/ 6858000 h 6858000"/>
              <a:gd name="connsiteX1" fmla="*/ 12200848 w 12200848"/>
              <a:gd name="connsiteY1" fmla="*/ 0 h 6858000"/>
              <a:gd name="connsiteX2" fmla="*/ 8891522 w 12200848"/>
              <a:gd name="connsiteY2" fmla="*/ 1 h 6858000"/>
              <a:gd name="connsiteX3" fmla="*/ 6385010 w 12200848"/>
              <a:gd name="connsiteY3" fmla="*/ 6858000 h 6858000"/>
              <a:gd name="connsiteX4" fmla="*/ 0 w 12200848"/>
              <a:gd name="connsiteY4" fmla="*/ 6858000 h 6858000"/>
              <a:gd name="connsiteX0" fmla="*/ 5823923 w 5823923"/>
              <a:gd name="connsiteY0" fmla="*/ 6858000 h 6858000"/>
              <a:gd name="connsiteX1" fmla="*/ 5815838 w 5823923"/>
              <a:gd name="connsiteY1" fmla="*/ 0 h 6858000"/>
              <a:gd name="connsiteX2" fmla="*/ 2506512 w 5823923"/>
              <a:gd name="connsiteY2" fmla="*/ 1 h 6858000"/>
              <a:gd name="connsiteX3" fmla="*/ 0 w 5823923"/>
              <a:gd name="connsiteY3" fmla="*/ 6858000 h 6858000"/>
              <a:gd name="connsiteX4" fmla="*/ 5823923 w 5823923"/>
              <a:gd name="connsiteY4" fmla="*/ 6858000 h 6858000"/>
              <a:gd name="connsiteX0" fmla="*/ 5900123 w 5900123"/>
              <a:gd name="connsiteY0" fmla="*/ 6874933 h 6874933"/>
              <a:gd name="connsiteX1" fmla="*/ 5815838 w 5900123"/>
              <a:gd name="connsiteY1" fmla="*/ 0 h 6874933"/>
              <a:gd name="connsiteX2" fmla="*/ 2506512 w 5900123"/>
              <a:gd name="connsiteY2" fmla="*/ 1 h 6874933"/>
              <a:gd name="connsiteX3" fmla="*/ 0 w 5900123"/>
              <a:gd name="connsiteY3" fmla="*/ 6858000 h 6874933"/>
              <a:gd name="connsiteX4" fmla="*/ 5900123 w 5900123"/>
              <a:gd name="connsiteY4" fmla="*/ 6874933 h 6874933"/>
              <a:gd name="connsiteX0" fmla="*/ 5815456 w 5815838"/>
              <a:gd name="connsiteY0" fmla="*/ 6866467 h 6866467"/>
              <a:gd name="connsiteX1" fmla="*/ 5815838 w 5815838"/>
              <a:gd name="connsiteY1" fmla="*/ 0 h 6866467"/>
              <a:gd name="connsiteX2" fmla="*/ 2506512 w 5815838"/>
              <a:gd name="connsiteY2" fmla="*/ 1 h 6866467"/>
              <a:gd name="connsiteX3" fmla="*/ 0 w 5815838"/>
              <a:gd name="connsiteY3" fmla="*/ 6858000 h 6866467"/>
              <a:gd name="connsiteX4" fmla="*/ 5815456 w 5815838"/>
              <a:gd name="connsiteY4" fmla="*/ 6866467 h 6866467"/>
              <a:gd name="connsiteX0" fmla="*/ 5815456 w 5815838"/>
              <a:gd name="connsiteY0" fmla="*/ 7001934 h 7001934"/>
              <a:gd name="connsiteX1" fmla="*/ 5815838 w 5815838"/>
              <a:gd name="connsiteY1" fmla="*/ 0 h 7001934"/>
              <a:gd name="connsiteX2" fmla="*/ 2506512 w 5815838"/>
              <a:gd name="connsiteY2" fmla="*/ 1 h 7001934"/>
              <a:gd name="connsiteX3" fmla="*/ 0 w 5815838"/>
              <a:gd name="connsiteY3" fmla="*/ 6858000 h 7001934"/>
              <a:gd name="connsiteX4" fmla="*/ 5815456 w 5815838"/>
              <a:gd name="connsiteY4" fmla="*/ 7001934 h 7001934"/>
              <a:gd name="connsiteX0" fmla="*/ 5823922 w 5823923"/>
              <a:gd name="connsiteY0" fmla="*/ 6858001 h 6858001"/>
              <a:gd name="connsiteX1" fmla="*/ 5815838 w 5823923"/>
              <a:gd name="connsiteY1" fmla="*/ 0 h 6858001"/>
              <a:gd name="connsiteX2" fmla="*/ 2506512 w 5823923"/>
              <a:gd name="connsiteY2" fmla="*/ 1 h 6858001"/>
              <a:gd name="connsiteX3" fmla="*/ 0 w 5823923"/>
              <a:gd name="connsiteY3" fmla="*/ 6858000 h 6858001"/>
              <a:gd name="connsiteX4" fmla="*/ 5823922 w 5823923"/>
              <a:gd name="connsiteY4" fmla="*/ 6858001 h 6858001"/>
              <a:gd name="connsiteX0" fmla="*/ 5942455 w 5942455"/>
              <a:gd name="connsiteY0" fmla="*/ 6866468 h 6866468"/>
              <a:gd name="connsiteX1" fmla="*/ 5815838 w 5942455"/>
              <a:gd name="connsiteY1" fmla="*/ 0 h 6866468"/>
              <a:gd name="connsiteX2" fmla="*/ 2506512 w 5942455"/>
              <a:gd name="connsiteY2" fmla="*/ 1 h 6866468"/>
              <a:gd name="connsiteX3" fmla="*/ 0 w 5942455"/>
              <a:gd name="connsiteY3" fmla="*/ 6858000 h 6866468"/>
              <a:gd name="connsiteX4" fmla="*/ 5942455 w 5942455"/>
              <a:gd name="connsiteY4" fmla="*/ 6866468 h 6866468"/>
              <a:gd name="connsiteX0" fmla="*/ 5806988 w 5815838"/>
              <a:gd name="connsiteY0" fmla="*/ 6874935 h 6874935"/>
              <a:gd name="connsiteX1" fmla="*/ 5815838 w 5815838"/>
              <a:gd name="connsiteY1" fmla="*/ 0 h 6874935"/>
              <a:gd name="connsiteX2" fmla="*/ 2506512 w 5815838"/>
              <a:gd name="connsiteY2" fmla="*/ 1 h 6874935"/>
              <a:gd name="connsiteX3" fmla="*/ 0 w 5815838"/>
              <a:gd name="connsiteY3" fmla="*/ 6858000 h 6874935"/>
              <a:gd name="connsiteX4" fmla="*/ 5806988 w 5815838"/>
              <a:gd name="connsiteY4" fmla="*/ 6874935 h 6874935"/>
              <a:gd name="connsiteX0" fmla="*/ 5806988 w 6958838"/>
              <a:gd name="connsiteY0" fmla="*/ 6874934 h 6874934"/>
              <a:gd name="connsiteX1" fmla="*/ 6958838 w 6958838"/>
              <a:gd name="connsiteY1" fmla="*/ 8466 h 6874934"/>
              <a:gd name="connsiteX2" fmla="*/ 2506512 w 6958838"/>
              <a:gd name="connsiteY2" fmla="*/ 0 h 6874934"/>
              <a:gd name="connsiteX3" fmla="*/ 0 w 6958838"/>
              <a:gd name="connsiteY3" fmla="*/ 6857999 h 6874934"/>
              <a:gd name="connsiteX4" fmla="*/ 5806988 w 6958838"/>
              <a:gd name="connsiteY4" fmla="*/ 6874934 h 6874934"/>
              <a:gd name="connsiteX0" fmla="*/ 6958455 w 6958838"/>
              <a:gd name="connsiteY0" fmla="*/ 6858001 h 6858001"/>
              <a:gd name="connsiteX1" fmla="*/ 6958838 w 6958838"/>
              <a:gd name="connsiteY1" fmla="*/ 8466 h 6858001"/>
              <a:gd name="connsiteX2" fmla="*/ 2506512 w 6958838"/>
              <a:gd name="connsiteY2" fmla="*/ 0 h 6858001"/>
              <a:gd name="connsiteX3" fmla="*/ 0 w 6958838"/>
              <a:gd name="connsiteY3" fmla="*/ 6857999 h 6858001"/>
              <a:gd name="connsiteX4" fmla="*/ 6958455 w 6958838"/>
              <a:gd name="connsiteY4" fmla="*/ 6858001 h 6858001"/>
              <a:gd name="connsiteX0" fmla="*/ 6958455 w 6967305"/>
              <a:gd name="connsiteY0" fmla="*/ 6858001 h 6858001"/>
              <a:gd name="connsiteX1" fmla="*/ 6967305 w 6967305"/>
              <a:gd name="connsiteY1" fmla="*/ 126999 h 6858001"/>
              <a:gd name="connsiteX2" fmla="*/ 2506512 w 6967305"/>
              <a:gd name="connsiteY2" fmla="*/ 0 h 6858001"/>
              <a:gd name="connsiteX3" fmla="*/ 0 w 6967305"/>
              <a:gd name="connsiteY3" fmla="*/ 6857999 h 6858001"/>
              <a:gd name="connsiteX4" fmla="*/ 6958455 w 6967305"/>
              <a:gd name="connsiteY4" fmla="*/ 6858001 h 6858001"/>
              <a:gd name="connsiteX0" fmla="*/ 6958455 w 6967305"/>
              <a:gd name="connsiteY0" fmla="*/ 6866469 h 6866469"/>
              <a:gd name="connsiteX1" fmla="*/ 6967305 w 6967305"/>
              <a:gd name="connsiteY1" fmla="*/ 0 h 6866469"/>
              <a:gd name="connsiteX2" fmla="*/ 2506512 w 6967305"/>
              <a:gd name="connsiteY2" fmla="*/ 8468 h 6866469"/>
              <a:gd name="connsiteX3" fmla="*/ 0 w 6967305"/>
              <a:gd name="connsiteY3" fmla="*/ 6866467 h 6866469"/>
              <a:gd name="connsiteX4" fmla="*/ 6958455 w 6967305"/>
              <a:gd name="connsiteY4" fmla="*/ 6866469 h 6866469"/>
              <a:gd name="connsiteX0" fmla="*/ 7102388 w 7102388"/>
              <a:gd name="connsiteY0" fmla="*/ 6858002 h 6866467"/>
              <a:gd name="connsiteX1" fmla="*/ 6967305 w 7102388"/>
              <a:gd name="connsiteY1" fmla="*/ 0 h 6866467"/>
              <a:gd name="connsiteX2" fmla="*/ 2506512 w 7102388"/>
              <a:gd name="connsiteY2" fmla="*/ 8468 h 6866467"/>
              <a:gd name="connsiteX3" fmla="*/ 0 w 7102388"/>
              <a:gd name="connsiteY3" fmla="*/ 6866467 h 6866467"/>
              <a:gd name="connsiteX4" fmla="*/ 7102388 w 7102388"/>
              <a:gd name="connsiteY4" fmla="*/ 6858002 h 6866467"/>
              <a:gd name="connsiteX0" fmla="*/ 6966921 w 6967305"/>
              <a:gd name="connsiteY0" fmla="*/ 6874935 h 6874935"/>
              <a:gd name="connsiteX1" fmla="*/ 6967305 w 6967305"/>
              <a:gd name="connsiteY1" fmla="*/ 0 h 6874935"/>
              <a:gd name="connsiteX2" fmla="*/ 2506512 w 6967305"/>
              <a:gd name="connsiteY2" fmla="*/ 8468 h 6874935"/>
              <a:gd name="connsiteX3" fmla="*/ 0 w 6967305"/>
              <a:gd name="connsiteY3" fmla="*/ 6866467 h 6874935"/>
              <a:gd name="connsiteX4" fmla="*/ 6966921 w 6967305"/>
              <a:gd name="connsiteY4" fmla="*/ 6874935 h 6874935"/>
              <a:gd name="connsiteX0" fmla="*/ 6983855 w 6983855"/>
              <a:gd name="connsiteY0" fmla="*/ 6968068 h 6968068"/>
              <a:gd name="connsiteX1" fmla="*/ 6967305 w 6983855"/>
              <a:gd name="connsiteY1" fmla="*/ 0 h 6968068"/>
              <a:gd name="connsiteX2" fmla="*/ 2506512 w 6983855"/>
              <a:gd name="connsiteY2" fmla="*/ 8468 h 6968068"/>
              <a:gd name="connsiteX3" fmla="*/ 0 w 6983855"/>
              <a:gd name="connsiteY3" fmla="*/ 6866467 h 6968068"/>
              <a:gd name="connsiteX4" fmla="*/ 6983855 w 6983855"/>
              <a:gd name="connsiteY4" fmla="*/ 6968068 h 6968068"/>
              <a:gd name="connsiteX0" fmla="*/ 6966921 w 6967305"/>
              <a:gd name="connsiteY0" fmla="*/ 6874934 h 6874934"/>
              <a:gd name="connsiteX1" fmla="*/ 6967305 w 6967305"/>
              <a:gd name="connsiteY1" fmla="*/ 0 h 6874934"/>
              <a:gd name="connsiteX2" fmla="*/ 2506512 w 6967305"/>
              <a:gd name="connsiteY2" fmla="*/ 8468 h 6874934"/>
              <a:gd name="connsiteX3" fmla="*/ 0 w 6967305"/>
              <a:gd name="connsiteY3" fmla="*/ 6866467 h 6874934"/>
              <a:gd name="connsiteX4" fmla="*/ 6966921 w 6967305"/>
              <a:gd name="connsiteY4" fmla="*/ 6874934 h 6874934"/>
              <a:gd name="connsiteX0" fmla="*/ 6966921 w 6966921"/>
              <a:gd name="connsiteY0" fmla="*/ 6866467 h 6866467"/>
              <a:gd name="connsiteX1" fmla="*/ 6120638 w 6966921"/>
              <a:gd name="connsiteY1" fmla="*/ 0 h 6866467"/>
              <a:gd name="connsiteX2" fmla="*/ 2506512 w 6966921"/>
              <a:gd name="connsiteY2" fmla="*/ 1 h 6866467"/>
              <a:gd name="connsiteX3" fmla="*/ 0 w 6966921"/>
              <a:gd name="connsiteY3" fmla="*/ 6858000 h 6866467"/>
              <a:gd name="connsiteX4" fmla="*/ 6966921 w 6966921"/>
              <a:gd name="connsiteY4" fmla="*/ 6866467 h 6866467"/>
              <a:gd name="connsiteX0" fmla="*/ 6120255 w 6120638"/>
              <a:gd name="connsiteY0" fmla="*/ 6858001 h 6858001"/>
              <a:gd name="connsiteX1" fmla="*/ 6120638 w 6120638"/>
              <a:gd name="connsiteY1" fmla="*/ 0 h 6858001"/>
              <a:gd name="connsiteX2" fmla="*/ 2506512 w 6120638"/>
              <a:gd name="connsiteY2" fmla="*/ 1 h 6858001"/>
              <a:gd name="connsiteX3" fmla="*/ 0 w 6120638"/>
              <a:gd name="connsiteY3" fmla="*/ 6858000 h 6858001"/>
              <a:gd name="connsiteX4" fmla="*/ 6120255 w 6120638"/>
              <a:gd name="connsiteY4" fmla="*/ 6858001 h 6858001"/>
              <a:gd name="connsiteX0" fmla="*/ 6120255 w 6120638"/>
              <a:gd name="connsiteY0" fmla="*/ 6858001 h 6858001"/>
              <a:gd name="connsiteX1" fmla="*/ 6120638 w 6120638"/>
              <a:gd name="connsiteY1" fmla="*/ 0 h 6858001"/>
              <a:gd name="connsiteX2" fmla="*/ 33475 w 6120638"/>
              <a:gd name="connsiteY2" fmla="*/ 41565 h 6858001"/>
              <a:gd name="connsiteX3" fmla="*/ 0 w 6120638"/>
              <a:gd name="connsiteY3" fmla="*/ 6858000 h 6858001"/>
              <a:gd name="connsiteX4" fmla="*/ 6120255 w 6120638"/>
              <a:gd name="connsiteY4" fmla="*/ 6858001 h 6858001"/>
              <a:gd name="connsiteX0" fmla="*/ 6086780 w 6087163"/>
              <a:gd name="connsiteY0" fmla="*/ 6858001 h 6868391"/>
              <a:gd name="connsiteX1" fmla="*/ 6087163 w 6087163"/>
              <a:gd name="connsiteY1" fmla="*/ 0 h 6868391"/>
              <a:gd name="connsiteX2" fmla="*/ 0 w 6087163"/>
              <a:gd name="connsiteY2" fmla="*/ 41565 h 6868391"/>
              <a:gd name="connsiteX3" fmla="*/ 195125 w 6087163"/>
              <a:gd name="connsiteY3" fmla="*/ 6868391 h 6868391"/>
              <a:gd name="connsiteX4" fmla="*/ 6086780 w 6087163"/>
              <a:gd name="connsiteY4" fmla="*/ 6858001 h 6868391"/>
              <a:gd name="connsiteX0" fmla="*/ 6086780 w 6087163"/>
              <a:gd name="connsiteY0" fmla="*/ 6858001 h 6868391"/>
              <a:gd name="connsiteX1" fmla="*/ 6087163 w 6087163"/>
              <a:gd name="connsiteY1" fmla="*/ 0 h 6868391"/>
              <a:gd name="connsiteX2" fmla="*/ 0 w 6087163"/>
              <a:gd name="connsiteY2" fmla="*/ 41565 h 6868391"/>
              <a:gd name="connsiteX3" fmla="*/ 8088 w 6087163"/>
              <a:gd name="connsiteY3" fmla="*/ 6868391 h 6868391"/>
              <a:gd name="connsiteX4" fmla="*/ 6086780 w 6087163"/>
              <a:gd name="connsiteY4" fmla="*/ 6858001 h 6868391"/>
              <a:gd name="connsiteX0" fmla="*/ 6086780 w 6087163"/>
              <a:gd name="connsiteY0" fmla="*/ 6858001 h 6868391"/>
              <a:gd name="connsiteX1" fmla="*/ 6087163 w 6087163"/>
              <a:gd name="connsiteY1" fmla="*/ 0 h 6868391"/>
              <a:gd name="connsiteX2" fmla="*/ 0 w 6087163"/>
              <a:gd name="connsiteY2" fmla="*/ 10392 h 6868391"/>
              <a:gd name="connsiteX3" fmla="*/ 8088 w 6087163"/>
              <a:gd name="connsiteY3" fmla="*/ 6868391 h 6868391"/>
              <a:gd name="connsiteX4" fmla="*/ 6086780 w 6087163"/>
              <a:gd name="connsiteY4" fmla="*/ 6858001 h 6868391"/>
              <a:gd name="connsiteX0" fmla="*/ 6086780 w 6087163"/>
              <a:gd name="connsiteY0" fmla="*/ 6858001 h 6868391"/>
              <a:gd name="connsiteX1" fmla="*/ 6087163 w 6087163"/>
              <a:gd name="connsiteY1" fmla="*/ 0 h 6868391"/>
              <a:gd name="connsiteX2" fmla="*/ 0 w 6087163"/>
              <a:gd name="connsiteY2" fmla="*/ 1 h 6868391"/>
              <a:gd name="connsiteX3" fmla="*/ 8088 w 6087163"/>
              <a:gd name="connsiteY3" fmla="*/ 6868391 h 6868391"/>
              <a:gd name="connsiteX4" fmla="*/ 6086780 w 6087163"/>
              <a:gd name="connsiteY4" fmla="*/ 6858001 h 6868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7163" h="6868391">
                <a:moveTo>
                  <a:pt x="6086780" y="6858001"/>
                </a:moveTo>
                <a:cubicBezTo>
                  <a:pt x="6086907" y="4569179"/>
                  <a:pt x="6087036" y="2288822"/>
                  <a:pt x="6087163" y="0"/>
                </a:cubicBezTo>
                <a:lnTo>
                  <a:pt x="0" y="1"/>
                </a:lnTo>
                <a:lnTo>
                  <a:pt x="8088" y="6868391"/>
                </a:lnTo>
                <a:lnTo>
                  <a:pt x="6086780" y="6858001"/>
                </a:lnTo>
                <a:close/>
              </a:path>
            </a:pathLst>
          </a:cu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20" name="Объект 2"/>
          <p:cNvSpPr>
            <a:spLocks noGrp="1"/>
          </p:cNvSpPr>
          <p:nvPr>
            <p:ph idx="17"/>
          </p:nvPr>
        </p:nvSpPr>
        <p:spPr>
          <a:xfrm>
            <a:off x="4575175" y="3429000"/>
            <a:ext cx="3430588" cy="11900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3" name="Объект 2"/>
          <p:cNvSpPr>
            <a:spLocks noGrp="1"/>
          </p:cNvSpPr>
          <p:nvPr>
            <p:ph idx="18"/>
          </p:nvPr>
        </p:nvSpPr>
        <p:spPr>
          <a:xfrm>
            <a:off x="8378826" y="3429000"/>
            <a:ext cx="3430588" cy="11900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5" name="Рисунок 8"/>
          <p:cNvSpPr>
            <a:spLocks noGrp="1"/>
          </p:cNvSpPr>
          <p:nvPr>
            <p:ph type="pic" sz="quarter" idx="19" hasCustomPrompt="1"/>
          </p:nvPr>
        </p:nvSpPr>
        <p:spPr>
          <a:xfrm>
            <a:off x="4572000" y="2282823"/>
            <a:ext cx="765175" cy="765177"/>
          </a:xfrm>
          <a:custGeom>
            <a:avLst/>
            <a:gdLst>
              <a:gd name="connsiteX0" fmla="*/ 0 w 6402324"/>
              <a:gd name="connsiteY0" fmla="*/ 6858000 h 6858000"/>
              <a:gd name="connsiteX1" fmla="*/ 1600581 w 6402324"/>
              <a:gd name="connsiteY1" fmla="*/ 0 h 6858000"/>
              <a:gd name="connsiteX2" fmla="*/ 6402324 w 6402324"/>
              <a:gd name="connsiteY2" fmla="*/ 0 h 6858000"/>
              <a:gd name="connsiteX3" fmla="*/ 4801743 w 6402324"/>
              <a:gd name="connsiteY3" fmla="*/ 6858000 h 6858000"/>
              <a:gd name="connsiteX4" fmla="*/ 0 w 6402324"/>
              <a:gd name="connsiteY4" fmla="*/ 6858000 h 6858000"/>
              <a:gd name="connsiteX0" fmla="*/ 0 w 6402324"/>
              <a:gd name="connsiteY0" fmla="*/ 6858000 h 6858000"/>
              <a:gd name="connsiteX1" fmla="*/ 381 w 6402324"/>
              <a:gd name="connsiteY1" fmla="*/ 0 h 6858000"/>
              <a:gd name="connsiteX2" fmla="*/ 6402324 w 6402324"/>
              <a:gd name="connsiteY2" fmla="*/ 0 h 6858000"/>
              <a:gd name="connsiteX3" fmla="*/ 4801743 w 6402324"/>
              <a:gd name="connsiteY3" fmla="*/ 6858000 h 6858000"/>
              <a:gd name="connsiteX4" fmla="*/ 0 w 6402324"/>
              <a:gd name="connsiteY4" fmla="*/ 6858000 h 6858000"/>
              <a:gd name="connsiteX0" fmla="*/ 0 w 8908457"/>
              <a:gd name="connsiteY0" fmla="*/ 6858000 h 6858000"/>
              <a:gd name="connsiteX1" fmla="*/ 381 w 8908457"/>
              <a:gd name="connsiteY1" fmla="*/ 0 h 6858000"/>
              <a:gd name="connsiteX2" fmla="*/ 8908457 w 8908457"/>
              <a:gd name="connsiteY2" fmla="*/ 0 h 6858000"/>
              <a:gd name="connsiteX3" fmla="*/ 4801743 w 8908457"/>
              <a:gd name="connsiteY3" fmla="*/ 6858000 h 6858000"/>
              <a:gd name="connsiteX4" fmla="*/ 0 w 8908457"/>
              <a:gd name="connsiteY4" fmla="*/ 6858000 h 6858000"/>
              <a:gd name="connsiteX0" fmla="*/ 0 w 8908457"/>
              <a:gd name="connsiteY0" fmla="*/ 6858000 h 6866467"/>
              <a:gd name="connsiteX1" fmla="*/ 381 w 8908457"/>
              <a:gd name="connsiteY1" fmla="*/ 0 h 6866467"/>
              <a:gd name="connsiteX2" fmla="*/ 8908457 w 8908457"/>
              <a:gd name="connsiteY2" fmla="*/ 0 h 6866467"/>
              <a:gd name="connsiteX3" fmla="*/ 6393476 w 8908457"/>
              <a:gd name="connsiteY3" fmla="*/ 6866467 h 6866467"/>
              <a:gd name="connsiteX4" fmla="*/ 0 w 8908457"/>
              <a:gd name="connsiteY4" fmla="*/ 6858000 h 6866467"/>
              <a:gd name="connsiteX0" fmla="*/ 0 w 8908457"/>
              <a:gd name="connsiteY0" fmla="*/ 6858000 h 6917267"/>
              <a:gd name="connsiteX1" fmla="*/ 381 w 8908457"/>
              <a:gd name="connsiteY1" fmla="*/ 0 h 6917267"/>
              <a:gd name="connsiteX2" fmla="*/ 8908457 w 8908457"/>
              <a:gd name="connsiteY2" fmla="*/ 0 h 6917267"/>
              <a:gd name="connsiteX3" fmla="*/ 6393476 w 8908457"/>
              <a:gd name="connsiteY3" fmla="*/ 6917267 h 6917267"/>
              <a:gd name="connsiteX4" fmla="*/ 0 w 8908457"/>
              <a:gd name="connsiteY4" fmla="*/ 6858000 h 6917267"/>
              <a:gd name="connsiteX0" fmla="*/ 0 w 8908457"/>
              <a:gd name="connsiteY0" fmla="*/ 6858000 h 6858000"/>
              <a:gd name="connsiteX1" fmla="*/ 381 w 8908457"/>
              <a:gd name="connsiteY1" fmla="*/ 0 h 6858000"/>
              <a:gd name="connsiteX2" fmla="*/ 8908457 w 8908457"/>
              <a:gd name="connsiteY2" fmla="*/ 0 h 6858000"/>
              <a:gd name="connsiteX3" fmla="*/ 6385010 w 8908457"/>
              <a:gd name="connsiteY3" fmla="*/ 6858000 h 6858000"/>
              <a:gd name="connsiteX4" fmla="*/ 0 w 8908457"/>
              <a:gd name="connsiteY4" fmla="*/ 6858000 h 6858000"/>
              <a:gd name="connsiteX0" fmla="*/ 0 w 8823790"/>
              <a:gd name="connsiteY0" fmla="*/ 6858000 h 6858000"/>
              <a:gd name="connsiteX1" fmla="*/ 381 w 8823790"/>
              <a:gd name="connsiteY1" fmla="*/ 0 h 6858000"/>
              <a:gd name="connsiteX2" fmla="*/ 8823790 w 8823790"/>
              <a:gd name="connsiteY2" fmla="*/ 8467 h 6858000"/>
              <a:gd name="connsiteX3" fmla="*/ 6385010 w 8823790"/>
              <a:gd name="connsiteY3" fmla="*/ 6858000 h 6858000"/>
              <a:gd name="connsiteX4" fmla="*/ 0 w 8823790"/>
              <a:gd name="connsiteY4" fmla="*/ 6858000 h 6858000"/>
              <a:gd name="connsiteX0" fmla="*/ 0 w 8874590"/>
              <a:gd name="connsiteY0" fmla="*/ 6858000 h 6858000"/>
              <a:gd name="connsiteX1" fmla="*/ 381 w 8874590"/>
              <a:gd name="connsiteY1" fmla="*/ 0 h 6858000"/>
              <a:gd name="connsiteX2" fmla="*/ 8874590 w 8874590"/>
              <a:gd name="connsiteY2" fmla="*/ 8467 h 6858000"/>
              <a:gd name="connsiteX3" fmla="*/ 6385010 w 8874590"/>
              <a:gd name="connsiteY3" fmla="*/ 6858000 h 6858000"/>
              <a:gd name="connsiteX4" fmla="*/ 0 w 8874590"/>
              <a:gd name="connsiteY4" fmla="*/ 6858000 h 6858000"/>
              <a:gd name="connsiteX0" fmla="*/ 0 w 8849190"/>
              <a:gd name="connsiteY0" fmla="*/ 6858000 h 6858000"/>
              <a:gd name="connsiteX1" fmla="*/ 381 w 8849190"/>
              <a:gd name="connsiteY1" fmla="*/ 0 h 6858000"/>
              <a:gd name="connsiteX2" fmla="*/ 8849190 w 8849190"/>
              <a:gd name="connsiteY2" fmla="*/ 16934 h 6858000"/>
              <a:gd name="connsiteX3" fmla="*/ 6385010 w 8849190"/>
              <a:gd name="connsiteY3" fmla="*/ 6858000 h 6858000"/>
              <a:gd name="connsiteX4" fmla="*/ 0 w 8849190"/>
              <a:gd name="connsiteY4" fmla="*/ 6858000 h 6858000"/>
              <a:gd name="connsiteX0" fmla="*/ 0 w 8586723"/>
              <a:gd name="connsiteY0" fmla="*/ 6858000 h 6858000"/>
              <a:gd name="connsiteX1" fmla="*/ 381 w 8586723"/>
              <a:gd name="connsiteY1" fmla="*/ 0 h 6858000"/>
              <a:gd name="connsiteX2" fmla="*/ 8586723 w 8586723"/>
              <a:gd name="connsiteY2" fmla="*/ 1 h 6858000"/>
              <a:gd name="connsiteX3" fmla="*/ 6385010 w 8586723"/>
              <a:gd name="connsiteY3" fmla="*/ 6858000 h 6858000"/>
              <a:gd name="connsiteX4" fmla="*/ 0 w 8586723"/>
              <a:gd name="connsiteY4" fmla="*/ 6858000 h 6858000"/>
              <a:gd name="connsiteX0" fmla="*/ 0 w 8874589"/>
              <a:gd name="connsiteY0" fmla="*/ 6858000 h 6858000"/>
              <a:gd name="connsiteX1" fmla="*/ 381 w 8874589"/>
              <a:gd name="connsiteY1" fmla="*/ 0 h 6858000"/>
              <a:gd name="connsiteX2" fmla="*/ 8874589 w 8874589"/>
              <a:gd name="connsiteY2" fmla="*/ 8468 h 6858000"/>
              <a:gd name="connsiteX3" fmla="*/ 6385010 w 8874589"/>
              <a:gd name="connsiteY3" fmla="*/ 6858000 h 6858000"/>
              <a:gd name="connsiteX4" fmla="*/ 0 w 8874589"/>
              <a:gd name="connsiteY4" fmla="*/ 6858000 h 6858000"/>
              <a:gd name="connsiteX0" fmla="*/ 0 w 8823789"/>
              <a:gd name="connsiteY0" fmla="*/ 6858000 h 6858000"/>
              <a:gd name="connsiteX1" fmla="*/ 381 w 8823789"/>
              <a:gd name="connsiteY1" fmla="*/ 0 h 6858000"/>
              <a:gd name="connsiteX2" fmla="*/ 8823789 w 8823789"/>
              <a:gd name="connsiteY2" fmla="*/ 16934 h 6858000"/>
              <a:gd name="connsiteX3" fmla="*/ 6385010 w 8823789"/>
              <a:gd name="connsiteY3" fmla="*/ 6858000 h 6858000"/>
              <a:gd name="connsiteX4" fmla="*/ 0 w 8823789"/>
              <a:gd name="connsiteY4" fmla="*/ 6858000 h 6858000"/>
              <a:gd name="connsiteX0" fmla="*/ 0 w 8883055"/>
              <a:gd name="connsiteY0" fmla="*/ 6858000 h 6858000"/>
              <a:gd name="connsiteX1" fmla="*/ 381 w 8883055"/>
              <a:gd name="connsiteY1" fmla="*/ 0 h 6858000"/>
              <a:gd name="connsiteX2" fmla="*/ 8883055 w 8883055"/>
              <a:gd name="connsiteY2" fmla="*/ 8467 h 6858000"/>
              <a:gd name="connsiteX3" fmla="*/ 6385010 w 8883055"/>
              <a:gd name="connsiteY3" fmla="*/ 6858000 h 6858000"/>
              <a:gd name="connsiteX4" fmla="*/ 0 w 8883055"/>
              <a:gd name="connsiteY4" fmla="*/ 6858000 h 6858000"/>
              <a:gd name="connsiteX0" fmla="*/ 0 w 8891522"/>
              <a:gd name="connsiteY0" fmla="*/ 6900333 h 6900333"/>
              <a:gd name="connsiteX1" fmla="*/ 381 w 8891522"/>
              <a:gd name="connsiteY1" fmla="*/ 42333 h 6900333"/>
              <a:gd name="connsiteX2" fmla="*/ 8891522 w 8891522"/>
              <a:gd name="connsiteY2" fmla="*/ 0 h 6900333"/>
              <a:gd name="connsiteX3" fmla="*/ 6385010 w 8891522"/>
              <a:gd name="connsiteY3" fmla="*/ 6900333 h 6900333"/>
              <a:gd name="connsiteX4" fmla="*/ 0 w 8891522"/>
              <a:gd name="connsiteY4" fmla="*/ 6900333 h 6900333"/>
              <a:gd name="connsiteX0" fmla="*/ 0 w 8891522"/>
              <a:gd name="connsiteY0" fmla="*/ 6858000 h 6858000"/>
              <a:gd name="connsiteX1" fmla="*/ 381 w 8891522"/>
              <a:gd name="connsiteY1" fmla="*/ 0 h 6858000"/>
              <a:gd name="connsiteX2" fmla="*/ 8891522 w 8891522"/>
              <a:gd name="connsiteY2" fmla="*/ 1 h 6858000"/>
              <a:gd name="connsiteX3" fmla="*/ 6385010 w 8891522"/>
              <a:gd name="connsiteY3" fmla="*/ 6858000 h 6858000"/>
              <a:gd name="connsiteX4" fmla="*/ 0 w 8891522"/>
              <a:gd name="connsiteY4" fmla="*/ 6858000 h 6858000"/>
              <a:gd name="connsiteX0" fmla="*/ 0 w 12200848"/>
              <a:gd name="connsiteY0" fmla="*/ 6858000 h 6858000"/>
              <a:gd name="connsiteX1" fmla="*/ 12200848 w 12200848"/>
              <a:gd name="connsiteY1" fmla="*/ 0 h 6858000"/>
              <a:gd name="connsiteX2" fmla="*/ 8891522 w 12200848"/>
              <a:gd name="connsiteY2" fmla="*/ 1 h 6858000"/>
              <a:gd name="connsiteX3" fmla="*/ 6385010 w 12200848"/>
              <a:gd name="connsiteY3" fmla="*/ 6858000 h 6858000"/>
              <a:gd name="connsiteX4" fmla="*/ 0 w 12200848"/>
              <a:gd name="connsiteY4" fmla="*/ 6858000 h 6858000"/>
              <a:gd name="connsiteX0" fmla="*/ 5823923 w 5823923"/>
              <a:gd name="connsiteY0" fmla="*/ 6858000 h 6858000"/>
              <a:gd name="connsiteX1" fmla="*/ 5815838 w 5823923"/>
              <a:gd name="connsiteY1" fmla="*/ 0 h 6858000"/>
              <a:gd name="connsiteX2" fmla="*/ 2506512 w 5823923"/>
              <a:gd name="connsiteY2" fmla="*/ 1 h 6858000"/>
              <a:gd name="connsiteX3" fmla="*/ 0 w 5823923"/>
              <a:gd name="connsiteY3" fmla="*/ 6858000 h 6858000"/>
              <a:gd name="connsiteX4" fmla="*/ 5823923 w 5823923"/>
              <a:gd name="connsiteY4" fmla="*/ 6858000 h 6858000"/>
              <a:gd name="connsiteX0" fmla="*/ 5900123 w 5900123"/>
              <a:gd name="connsiteY0" fmla="*/ 6874933 h 6874933"/>
              <a:gd name="connsiteX1" fmla="*/ 5815838 w 5900123"/>
              <a:gd name="connsiteY1" fmla="*/ 0 h 6874933"/>
              <a:gd name="connsiteX2" fmla="*/ 2506512 w 5900123"/>
              <a:gd name="connsiteY2" fmla="*/ 1 h 6874933"/>
              <a:gd name="connsiteX3" fmla="*/ 0 w 5900123"/>
              <a:gd name="connsiteY3" fmla="*/ 6858000 h 6874933"/>
              <a:gd name="connsiteX4" fmla="*/ 5900123 w 5900123"/>
              <a:gd name="connsiteY4" fmla="*/ 6874933 h 6874933"/>
              <a:gd name="connsiteX0" fmla="*/ 5815456 w 5815838"/>
              <a:gd name="connsiteY0" fmla="*/ 6866467 h 6866467"/>
              <a:gd name="connsiteX1" fmla="*/ 5815838 w 5815838"/>
              <a:gd name="connsiteY1" fmla="*/ 0 h 6866467"/>
              <a:gd name="connsiteX2" fmla="*/ 2506512 w 5815838"/>
              <a:gd name="connsiteY2" fmla="*/ 1 h 6866467"/>
              <a:gd name="connsiteX3" fmla="*/ 0 w 5815838"/>
              <a:gd name="connsiteY3" fmla="*/ 6858000 h 6866467"/>
              <a:gd name="connsiteX4" fmla="*/ 5815456 w 5815838"/>
              <a:gd name="connsiteY4" fmla="*/ 6866467 h 6866467"/>
              <a:gd name="connsiteX0" fmla="*/ 5815456 w 5815838"/>
              <a:gd name="connsiteY0" fmla="*/ 7001934 h 7001934"/>
              <a:gd name="connsiteX1" fmla="*/ 5815838 w 5815838"/>
              <a:gd name="connsiteY1" fmla="*/ 0 h 7001934"/>
              <a:gd name="connsiteX2" fmla="*/ 2506512 w 5815838"/>
              <a:gd name="connsiteY2" fmla="*/ 1 h 7001934"/>
              <a:gd name="connsiteX3" fmla="*/ 0 w 5815838"/>
              <a:gd name="connsiteY3" fmla="*/ 6858000 h 7001934"/>
              <a:gd name="connsiteX4" fmla="*/ 5815456 w 5815838"/>
              <a:gd name="connsiteY4" fmla="*/ 7001934 h 7001934"/>
              <a:gd name="connsiteX0" fmla="*/ 5823922 w 5823923"/>
              <a:gd name="connsiteY0" fmla="*/ 6858001 h 6858001"/>
              <a:gd name="connsiteX1" fmla="*/ 5815838 w 5823923"/>
              <a:gd name="connsiteY1" fmla="*/ 0 h 6858001"/>
              <a:gd name="connsiteX2" fmla="*/ 2506512 w 5823923"/>
              <a:gd name="connsiteY2" fmla="*/ 1 h 6858001"/>
              <a:gd name="connsiteX3" fmla="*/ 0 w 5823923"/>
              <a:gd name="connsiteY3" fmla="*/ 6858000 h 6858001"/>
              <a:gd name="connsiteX4" fmla="*/ 5823922 w 5823923"/>
              <a:gd name="connsiteY4" fmla="*/ 6858001 h 6858001"/>
              <a:gd name="connsiteX0" fmla="*/ 5942455 w 5942455"/>
              <a:gd name="connsiteY0" fmla="*/ 6866468 h 6866468"/>
              <a:gd name="connsiteX1" fmla="*/ 5815838 w 5942455"/>
              <a:gd name="connsiteY1" fmla="*/ 0 h 6866468"/>
              <a:gd name="connsiteX2" fmla="*/ 2506512 w 5942455"/>
              <a:gd name="connsiteY2" fmla="*/ 1 h 6866468"/>
              <a:gd name="connsiteX3" fmla="*/ 0 w 5942455"/>
              <a:gd name="connsiteY3" fmla="*/ 6858000 h 6866468"/>
              <a:gd name="connsiteX4" fmla="*/ 5942455 w 5942455"/>
              <a:gd name="connsiteY4" fmla="*/ 6866468 h 6866468"/>
              <a:gd name="connsiteX0" fmla="*/ 5806988 w 5815838"/>
              <a:gd name="connsiteY0" fmla="*/ 6874935 h 6874935"/>
              <a:gd name="connsiteX1" fmla="*/ 5815838 w 5815838"/>
              <a:gd name="connsiteY1" fmla="*/ 0 h 6874935"/>
              <a:gd name="connsiteX2" fmla="*/ 2506512 w 5815838"/>
              <a:gd name="connsiteY2" fmla="*/ 1 h 6874935"/>
              <a:gd name="connsiteX3" fmla="*/ 0 w 5815838"/>
              <a:gd name="connsiteY3" fmla="*/ 6858000 h 6874935"/>
              <a:gd name="connsiteX4" fmla="*/ 5806988 w 5815838"/>
              <a:gd name="connsiteY4" fmla="*/ 6874935 h 6874935"/>
              <a:gd name="connsiteX0" fmla="*/ 5806988 w 6958838"/>
              <a:gd name="connsiteY0" fmla="*/ 6874934 h 6874934"/>
              <a:gd name="connsiteX1" fmla="*/ 6958838 w 6958838"/>
              <a:gd name="connsiteY1" fmla="*/ 8466 h 6874934"/>
              <a:gd name="connsiteX2" fmla="*/ 2506512 w 6958838"/>
              <a:gd name="connsiteY2" fmla="*/ 0 h 6874934"/>
              <a:gd name="connsiteX3" fmla="*/ 0 w 6958838"/>
              <a:gd name="connsiteY3" fmla="*/ 6857999 h 6874934"/>
              <a:gd name="connsiteX4" fmla="*/ 5806988 w 6958838"/>
              <a:gd name="connsiteY4" fmla="*/ 6874934 h 6874934"/>
              <a:gd name="connsiteX0" fmla="*/ 6958455 w 6958838"/>
              <a:gd name="connsiteY0" fmla="*/ 6858001 h 6858001"/>
              <a:gd name="connsiteX1" fmla="*/ 6958838 w 6958838"/>
              <a:gd name="connsiteY1" fmla="*/ 8466 h 6858001"/>
              <a:gd name="connsiteX2" fmla="*/ 2506512 w 6958838"/>
              <a:gd name="connsiteY2" fmla="*/ 0 h 6858001"/>
              <a:gd name="connsiteX3" fmla="*/ 0 w 6958838"/>
              <a:gd name="connsiteY3" fmla="*/ 6857999 h 6858001"/>
              <a:gd name="connsiteX4" fmla="*/ 6958455 w 6958838"/>
              <a:gd name="connsiteY4" fmla="*/ 6858001 h 6858001"/>
              <a:gd name="connsiteX0" fmla="*/ 6958455 w 6967305"/>
              <a:gd name="connsiteY0" fmla="*/ 6858001 h 6858001"/>
              <a:gd name="connsiteX1" fmla="*/ 6967305 w 6967305"/>
              <a:gd name="connsiteY1" fmla="*/ 126999 h 6858001"/>
              <a:gd name="connsiteX2" fmla="*/ 2506512 w 6967305"/>
              <a:gd name="connsiteY2" fmla="*/ 0 h 6858001"/>
              <a:gd name="connsiteX3" fmla="*/ 0 w 6967305"/>
              <a:gd name="connsiteY3" fmla="*/ 6857999 h 6858001"/>
              <a:gd name="connsiteX4" fmla="*/ 6958455 w 6967305"/>
              <a:gd name="connsiteY4" fmla="*/ 6858001 h 6858001"/>
              <a:gd name="connsiteX0" fmla="*/ 6958455 w 6967305"/>
              <a:gd name="connsiteY0" fmla="*/ 6866469 h 6866469"/>
              <a:gd name="connsiteX1" fmla="*/ 6967305 w 6967305"/>
              <a:gd name="connsiteY1" fmla="*/ 0 h 6866469"/>
              <a:gd name="connsiteX2" fmla="*/ 2506512 w 6967305"/>
              <a:gd name="connsiteY2" fmla="*/ 8468 h 6866469"/>
              <a:gd name="connsiteX3" fmla="*/ 0 w 6967305"/>
              <a:gd name="connsiteY3" fmla="*/ 6866467 h 6866469"/>
              <a:gd name="connsiteX4" fmla="*/ 6958455 w 6967305"/>
              <a:gd name="connsiteY4" fmla="*/ 6866469 h 6866469"/>
              <a:gd name="connsiteX0" fmla="*/ 7102388 w 7102388"/>
              <a:gd name="connsiteY0" fmla="*/ 6858002 h 6866467"/>
              <a:gd name="connsiteX1" fmla="*/ 6967305 w 7102388"/>
              <a:gd name="connsiteY1" fmla="*/ 0 h 6866467"/>
              <a:gd name="connsiteX2" fmla="*/ 2506512 w 7102388"/>
              <a:gd name="connsiteY2" fmla="*/ 8468 h 6866467"/>
              <a:gd name="connsiteX3" fmla="*/ 0 w 7102388"/>
              <a:gd name="connsiteY3" fmla="*/ 6866467 h 6866467"/>
              <a:gd name="connsiteX4" fmla="*/ 7102388 w 7102388"/>
              <a:gd name="connsiteY4" fmla="*/ 6858002 h 6866467"/>
              <a:gd name="connsiteX0" fmla="*/ 6966921 w 6967305"/>
              <a:gd name="connsiteY0" fmla="*/ 6874935 h 6874935"/>
              <a:gd name="connsiteX1" fmla="*/ 6967305 w 6967305"/>
              <a:gd name="connsiteY1" fmla="*/ 0 h 6874935"/>
              <a:gd name="connsiteX2" fmla="*/ 2506512 w 6967305"/>
              <a:gd name="connsiteY2" fmla="*/ 8468 h 6874935"/>
              <a:gd name="connsiteX3" fmla="*/ 0 w 6967305"/>
              <a:gd name="connsiteY3" fmla="*/ 6866467 h 6874935"/>
              <a:gd name="connsiteX4" fmla="*/ 6966921 w 6967305"/>
              <a:gd name="connsiteY4" fmla="*/ 6874935 h 6874935"/>
              <a:gd name="connsiteX0" fmla="*/ 6983855 w 6983855"/>
              <a:gd name="connsiteY0" fmla="*/ 6968068 h 6968068"/>
              <a:gd name="connsiteX1" fmla="*/ 6967305 w 6983855"/>
              <a:gd name="connsiteY1" fmla="*/ 0 h 6968068"/>
              <a:gd name="connsiteX2" fmla="*/ 2506512 w 6983855"/>
              <a:gd name="connsiteY2" fmla="*/ 8468 h 6968068"/>
              <a:gd name="connsiteX3" fmla="*/ 0 w 6983855"/>
              <a:gd name="connsiteY3" fmla="*/ 6866467 h 6968068"/>
              <a:gd name="connsiteX4" fmla="*/ 6983855 w 6983855"/>
              <a:gd name="connsiteY4" fmla="*/ 6968068 h 6968068"/>
              <a:gd name="connsiteX0" fmla="*/ 6966921 w 6967305"/>
              <a:gd name="connsiteY0" fmla="*/ 6874934 h 6874934"/>
              <a:gd name="connsiteX1" fmla="*/ 6967305 w 6967305"/>
              <a:gd name="connsiteY1" fmla="*/ 0 h 6874934"/>
              <a:gd name="connsiteX2" fmla="*/ 2506512 w 6967305"/>
              <a:gd name="connsiteY2" fmla="*/ 8468 h 6874934"/>
              <a:gd name="connsiteX3" fmla="*/ 0 w 6967305"/>
              <a:gd name="connsiteY3" fmla="*/ 6866467 h 6874934"/>
              <a:gd name="connsiteX4" fmla="*/ 6966921 w 6967305"/>
              <a:gd name="connsiteY4" fmla="*/ 6874934 h 6874934"/>
              <a:gd name="connsiteX0" fmla="*/ 6966921 w 6966921"/>
              <a:gd name="connsiteY0" fmla="*/ 6866467 h 6866467"/>
              <a:gd name="connsiteX1" fmla="*/ 6120638 w 6966921"/>
              <a:gd name="connsiteY1" fmla="*/ 0 h 6866467"/>
              <a:gd name="connsiteX2" fmla="*/ 2506512 w 6966921"/>
              <a:gd name="connsiteY2" fmla="*/ 1 h 6866467"/>
              <a:gd name="connsiteX3" fmla="*/ 0 w 6966921"/>
              <a:gd name="connsiteY3" fmla="*/ 6858000 h 6866467"/>
              <a:gd name="connsiteX4" fmla="*/ 6966921 w 6966921"/>
              <a:gd name="connsiteY4" fmla="*/ 6866467 h 6866467"/>
              <a:gd name="connsiteX0" fmla="*/ 6120255 w 6120638"/>
              <a:gd name="connsiteY0" fmla="*/ 6858001 h 6858001"/>
              <a:gd name="connsiteX1" fmla="*/ 6120638 w 6120638"/>
              <a:gd name="connsiteY1" fmla="*/ 0 h 6858001"/>
              <a:gd name="connsiteX2" fmla="*/ 2506512 w 6120638"/>
              <a:gd name="connsiteY2" fmla="*/ 1 h 6858001"/>
              <a:gd name="connsiteX3" fmla="*/ 0 w 6120638"/>
              <a:gd name="connsiteY3" fmla="*/ 6858000 h 6858001"/>
              <a:gd name="connsiteX4" fmla="*/ 6120255 w 6120638"/>
              <a:gd name="connsiteY4" fmla="*/ 6858001 h 6858001"/>
              <a:gd name="connsiteX0" fmla="*/ 6120255 w 6120638"/>
              <a:gd name="connsiteY0" fmla="*/ 6858001 h 6858001"/>
              <a:gd name="connsiteX1" fmla="*/ 6120638 w 6120638"/>
              <a:gd name="connsiteY1" fmla="*/ 0 h 6858001"/>
              <a:gd name="connsiteX2" fmla="*/ 33475 w 6120638"/>
              <a:gd name="connsiteY2" fmla="*/ 41565 h 6858001"/>
              <a:gd name="connsiteX3" fmla="*/ 0 w 6120638"/>
              <a:gd name="connsiteY3" fmla="*/ 6858000 h 6858001"/>
              <a:gd name="connsiteX4" fmla="*/ 6120255 w 6120638"/>
              <a:gd name="connsiteY4" fmla="*/ 6858001 h 6858001"/>
              <a:gd name="connsiteX0" fmla="*/ 6086780 w 6087163"/>
              <a:gd name="connsiteY0" fmla="*/ 6858001 h 6868391"/>
              <a:gd name="connsiteX1" fmla="*/ 6087163 w 6087163"/>
              <a:gd name="connsiteY1" fmla="*/ 0 h 6868391"/>
              <a:gd name="connsiteX2" fmla="*/ 0 w 6087163"/>
              <a:gd name="connsiteY2" fmla="*/ 41565 h 6868391"/>
              <a:gd name="connsiteX3" fmla="*/ 195125 w 6087163"/>
              <a:gd name="connsiteY3" fmla="*/ 6868391 h 6868391"/>
              <a:gd name="connsiteX4" fmla="*/ 6086780 w 6087163"/>
              <a:gd name="connsiteY4" fmla="*/ 6858001 h 6868391"/>
              <a:gd name="connsiteX0" fmla="*/ 6086780 w 6087163"/>
              <a:gd name="connsiteY0" fmla="*/ 6858001 h 6868391"/>
              <a:gd name="connsiteX1" fmla="*/ 6087163 w 6087163"/>
              <a:gd name="connsiteY1" fmla="*/ 0 h 6868391"/>
              <a:gd name="connsiteX2" fmla="*/ 0 w 6087163"/>
              <a:gd name="connsiteY2" fmla="*/ 41565 h 6868391"/>
              <a:gd name="connsiteX3" fmla="*/ 8088 w 6087163"/>
              <a:gd name="connsiteY3" fmla="*/ 6868391 h 6868391"/>
              <a:gd name="connsiteX4" fmla="*/ 6086780 w 6087163"/>
              <a:gd name="connsiteY4" fmla="*/ 6858001 h 6868391"/>
              <a:gd name="connsiteX0" fmla="*/ 6086780 w 6087163"/>
              <a:gd name="connsiteY0" fmla="*/ 6858001 h 6868391"/>
              <a:gd name="connsiteX1" fmla="*/ 6087163 w 6087163"/>
              <a:gd name="connsiteY1" fmla="*/ 0 h 6868391"/>
              <a:gd name="connsiteX2" fmla="*/ 0 w 6087163"/>
              <a:gd name="connsiteY2" fmla="*/ 10392 h 6868391"/>
              <a:gd name="connsiteX3" fmla="*/ 8088 w 6087163"/>
              <a:gd name="connsiteY3" fmla="*/ 6868391 h 6868391"/>
              <a:gd name="connsiteX4" fmla="*/ 6086780 w 6087163"/>
              <a:gd name="connsiteY4" fmla="*/ 6858001 h 6868391"/>
              <a:gd name="connsiteX0" fmla="*/ 6086780 w 6087163"/>
              <a:gd name="connsiteY0" fmla="*/ 6858001 h 6868391"/>
              <a:gd name="connsiteX1" fmla="*/ 6087163 w 6087163"/>
              <a:gd name="connsiteY1" fmla="*/ 0 h 6868391"/>
              <a:gd name="connsiteX2" fmla="*/ 0 w 6087163"/>
              <a:gd name="connsiteY2" fmla="*/ 1 h 6868391"/>
              <a:gd name="connsiteX3" fmla="*/ 8088 w 6087163"/>
              <a:gd name="connsiteY3" fmla="*/ 6868391 h 6868391"/>
              <a:gd name="connsiteX4" fmla="*/ 6086780 w 6087163"/>
              <a:gd name="connsiteY4" fmla="*/ 6858001 h 6868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7163" h="6868391">
                <a:moveTo>
                  <a:pt x="6086780" y="6858001"/>
                </a:moveTo>
                <a:cubicBezTo>
                  <a:pt x="6086907" y="4569179"/>
                  <a:pt x="6087036" y="2288822"/>
                  <a:pt x="6087163" y="0"/>
                </a:cubicBezTo>
                <a:lnTo>
                  <a:pt x="0" y="1"/>
                </a:lnTo>
                <a:lnTo>
                  <a:pt x="8088" y="6868391"/>
                </a:lnTo>
                <a:lnTo>
                  <a:pt x="6086780" y="6858001"/>
                </a:lnTo>
                <a:close/>
              </a:path>
            </a:pathLst>
          </a:cu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28" name="Рисунок 8"/>
          <p:cNvSpPr>
            <a:spLocks noGrp="1"/>
          </p:cNvSpPr>
          <p:nvPr>
            <p:ph type="pic" sz="quarter" idx="20" hasCustomPrompt="1"/>
          </p:nvPr>
        </p:nvSpPr>
        <p:spPr>
          <a:xfrm>
            <a:off x="8378826" y="2282823"/>
            <a:ext cx="765175" cy="765177"/>
          </a:xfrm>
          <a:custGeom>
            <a:avLst/>
            <a:gdLst>
              <a:gd name="connsiteX0" fmla="*/ 0 w 6402324"/>
              <a:gd name="connsiteY0" fmla="*/ 6858000 h 6858000"/>
              <a:gd name="connsiteX1" fmla="*/ 1600581 w 6402324"/>
              <a:gd name="connsiteY1" fmla="*/ 0 h 6858000"/>
              <a:gd name="connsiteX2" fmla="*/ 6402324 w 6402324"/>
              <a:gd name="connsiteY2" fmla="*/ 0 h 6858000"/>
              <a:gd name="connsiteX3" fmla="*/ 4801743 w 6402324"/>
              <a:gd name="connsiteY3" fmla="*/ 6858000 h 6858000"/>
              <a:gd name="connsiteX4" fmla="*/ 0 w 6402324"/>
              <a:gd name="connsiteY4" fmla="*/ 6858000 h 6858000"/>
              <a:gd name="connsiteX0" fmla="*/ 0 w 6402324"/>
              <a:gd name="connsiteY0" fmla="*/ 6858000 h 6858000"/>
              <a:gd name="connsiteX1" fmla="*/ 381 w 6402324"/>
              <a:gd name="connsiteY1" fmla="*/ 0 h 6858000"/>
              <a:gd name="connsiteX2" fmla="*/ 6402324 w 6402324"/>
              <a:gd name="connsiteY2" fmla="*/ 0 h 6858000"/>
              <a:gd name="connsiteX3" fmla="*/ 4801743 w 6402324"/>
              <a:gd name="connsiteY3" fmla="*/ 6858000 h 6858000"/>
              <a:gd name="connsiteX4" fmla="*/ 0 w 6402324"/>
              <a:gd name="connsiteY4" fmla="*/ 6858000 h 6858000"/>
              <a:gd name="connsiteX0" fmla="*/ 0 w 8908457"/>
              <a:gd name="connsiteY0" fmla="*/ 6858000 h 6858000"/>
              <a:gd name="connsiteX1" fmla="*/ 381 w 8908457"/>
              <a:gd name="connsiteY1" fmla="*/ 0 h 6858000"/>
              <a:gd name="connsiteX2" fmla="*/ 8908457 w 8908457"/>
              <a:gd name="connsiteY2" fmla="*/ 0 h 6858000"/>
              <a:gd name="connsiteX3" fmla="*/ 4801743 w 8908457"/>
              <a:gd name="connsiteY3" fmla="*/ 6858000 h 6858000"/>
              <a:gd name="connsiteX4" fmla="*/ 0 w 8908457"/>
              <a:gd name="connsiteY4" fmla="*/ 6858000 h 6858000"/>
              <a:gd name="connsiteX0" fmla="*/ 0 w 8908457"/>
              <a:gd name="connsiteY0" fmla="*/ 6858000 h 6866467"/>
              <a:gd name="connsiteX1" fmla="*/ 381 w 8908457"/>
              <a:gd name="connsiteY1" fmla="*/ 0 h 6866467"/>
              <a:gd name="connsiteX2" fmla="*/ 8908457 w 8908457"/>
              <a:gd name="connsiteY2" fmla="*/ 0 h 6866467"/>
              <a:gd name="connsiteX3" fmla="*/ 6393476 w 8908457"/>
              <a:gd name="connsiteY3" fmla="*/ 6866467 h 6866467"/>
              <a:gd name="connsiteX4" fmla="*/ 0 w 8908457"/>
              <a:gd name="connsiteY4" fmla="*/ 6858000 h 6866467"/>
              <a:gd name="connsiteX0" fmla="*/ 0 w 8908457"/>
              <a:gd name="connsiteY0" fmla="*/ 6858000 h 6917267"/>
              <a:gd name="connsiteX1" fmla="*/ 381 w 8908457"/>
              <a:gd name="connsiteY1" fmla="*/ 0 h 6917267"/>
              <a:gd name="connsiteX2" fmla="*/ 8908457 w 8908457"/>
              <a:gd name="connsiteY2" fmla="*/ 0 h 6917267"/>
              <a:gd name="connsiteX3" fmla="*/ 6393476 w 8908457"/>
              <a:gd name="connsiteY3" fmla="*/ 6917267 h 6917267"/>
              <a:gd name="connsiteX4" fmla="*/ 0 w 8908457"/>
              <a:gd name="connsiteY4" fmla="*/ 6858000 h 6917267"/>
              <a:gd name="connsiteX0" fmla="*/ 0 w 8908457"/>
              <a:gd name="connsiteY0" fmla="*/ 6858000 h 6858000"/>
              <a:gd name="connsiteX1" fmla="*/ 381 w 8908457"/>
              <a:gd name="connsiteY1" fmla="*/ 0 h 6858000"/>
              <a:gd name="connsiteX2" fmla="*/ 8908457 w 8908457"/>
              <a:gd name="connsiteY2" fmla="*/ 0 h 6858000"/>
              <a:gd name="connsiteX3" fmla="*/ 6385010 w 8908457"/>
              <a:gd name="connsiteY3" fmla="*/ 6858000 h 6858000"/>
              <a:gd name="connsiteX4" fmla="*/ 0 w 8908457"/>
              <a:gd name="connsiteY4" fmla="*/ 6858000 h 6858000"/>
              <a:gd name="connsiteX0" fmla="*/ 0 w 8823790"/>
              <a:gd name="connsiteY0" fmla="*/ 6858000 h 6858000"/>
              <a:gd name="connsiteX1" fmla="*/ 381 w 8823790"/>
              <a:gd name="connsiteY1" fmla="*/ 0 h 6858000"/>
              <a:gd name="connsiteX2" fmla="*/ 8823790 w 8823790"/>
              <a:gd name="connsiteY2" fmla="*/ 8467 h 6858000"/>
              <a:gd name="connsiteX3" fmla="*/ 6385010 w 8823790"/>
              <a:gd name="connsiteY3" fmla="*/ 6858000 h 6858000"/>
              <a:gd name="connsiteX4" fmla="*/ 0 w 8823790"/>
              <a:gd name="connsiteY4" fmla="*/ 6858000 h 6858000"/>
              <a:gd name="connsiteX0" fmla="*/ 0 w 8874590"/>
              <a:gd name="connsiteY0" fmla="*/ 6858000 h 6858000"/>
              <a:gd name="connsiteX1" fmla="*/ 381 w 8874590"/>
              <a:gd name="connsiteY1" fmla="*/ 0 h 6858000"/>
              <a:gd name="connsiteX2" fmla="*/ 8874590 w 8874590"/>
              <a:gd name="connsiteY2" fmla="*/ 8467 h 6858000"/>
              <a:gd name="connsiteX3" fmla="*/ 6385010 w 8874590"/>
              <a:gd name="connsiteY3" fmla="*/ 6858000 h 6858000"/>
              <a:gd name="connsiteX4" fmla="*/ 0 w 8874590"/>
              <a:gd name="connsiteY4" fmla="*/ 6858000 h 6858000"/>
              <a:gd name="connsiteX0" fmla="*/ 0 w 8849190"/>
              <a:gd name="connsiteY0" fmla="*/ 6858000 h 6858000"/>
              <a:gd name="connsiteX1" fmla="*/ 381 w 8849190"/>
              <a:gd name="connsiteY1" fmla="*/ 0 h 6858000"/>
              <a:gd name="connsiteX2" fmla="*/ 8849190 w 8849190"/>
              <a:gd name="connsiteY2" fmla="*/ 16934 h 6858000"/>
              <a:gd name="connsiteX3" fmla="*/ 6385010 w 8849190"/>
              <a:gd name="connsiteY3" fmla="*/ 6858000 h 6858000"/>
              <a:gd name="connsiteX4" fmla="*/ 0 w 8849190"/>
              <a:gd name="connsiteY4" fmla="*/ 6858000 h 6858000"/>
              <a:gd name="connsiteX0" fmla="*/ 0 w 8586723"/>
              <a:gd name="connsiteY0" fmla="*/ 6858000 h 6858000"/>
              <a:gd name="connsiteX1" fmla="*/ 381 w 8586723"/>
              <a:gd name="connsiteY1" fmla="*/ 0 h 6858000"/>
              <a:gd name="connsiteX2" fmla="*/ 8586723 w 8586723"/>
              <a:gd name="connsiteY2" fmla="*/ 1 h 6858000"/>
              <a:gd name="connsiteX3" fmla="*/ 6385010 w 8586723"/>
              <a:gd name="connsiteY3" fmla="*/ 6858000 h 6858000"/>
              <a:gd name="connsiteX4" fmla="*/ 0 w 8586723"/>
              <a:gd name="connsiteY4" fmla="*/ 6858000 h 6858000"/>
              <a:gd name="connsiteX0" fmla="*/ 0 w 8874589"/>
              <a:gd name="connsiteY0" fmla="*/ 6858000 h 6858000"/>
              <a:gd name="connsiteX1" fmla="*/ 381 w 8874589"/>
              <a:gd name="connsiteY1" fmla="*/ 0 h 6858000"/>
              <a:gd name="connsiteX2" fmla="*/ 8874589 w 8874589"/>
              <a:gd name="connsiteY2" fmla="*/ 8468 h 6858000"/>
              <a:gd name="connsiteX3" fmla="*/ 6385010 w 8874589"/>
              <a:gd name="connsiteY3" fmla="*/ 6858000 h 6858000"/>
              <a:gd name="connsiteX4" fmla="*/ 0 w 8874589"/>
              <a:gd name="connsiteY4" fmla="*/ 6858000 h 6858000"/>
              <a:gd name="connsiteX0" fmla="*/ 0 w 8823789"/>
              <a:gd name="connsiteY0" fmla="*/ 6858000 h 6858000"/>
              <a:gd name="connsiteX1" fmla="*/ 381 w 8823789"/>
              <a:gd name="connsiteY1" fmla="*/ 0 h 6858000"/>
              <a:gd name="connsiteX2" fmla="*/ 8823789 w 8823789"/>
              <a:gd name="connsiteY2" fmla="*/ 16934 h 6858000"/>
              <a:gd name="connsiteX3" fmla="*/ 6385010 w 8823789"/>
              <a:gd name="connsiteY3" fmla="*/ 6858000 h 6858000"/>
              <a:gd name="connsiteX4" fmla="*/ 0 w 8823789"/>
              <a:gd name="connsiteY4" fmla="*/ 6858000 h 6858000"/>
              <a:gd name="connsiteX0" fmla="*/ 0 w 8883055"/>
              <a:gd name="connsiteY0" fmla="*/ 6858000 h 6858000"/>
              <a:gd name="connsiteX1" fmla="*/ 381 w 8883055"/>
              <a:gd name="connsiteY1" fmla="*/ 0 h 6858000"/>
              <a:gd name="connsiteX2" fmla="*/ 8883055 w 8883055"/>
              <a:gd name="connsiteY2" fmla="*/ 8467 h 6858000"/>
              <a:gd name="connsiteX3" fmla="*/ 6385010 w 8883055"/>
              <a:gd name="connsiteY3" fmla="*/ 6858000 h 6858000"/>
              <a:gd name="connsiteX4" fmla="*/ 0 w 8883055"/>
              <a:gd name="connsiteY4" fmla="*/ 6858000 h 6858000"/>
              <a:gd name="connsiteX0" fmla="*/ 0 w 8891522"/>
              <a:gd name="connsiteY0" fmla="*/ 6900333 h 6900333"/>
              <a:gd name="connsiteX1" fmla="*/ 381 w 8891522"/>
              <a:gd name="connsiteY1" fmla="*/ 42333 h 6900333"/>
              <a:gd name="connsiteX2" fmla="*/ 8891522 w 8891522"/>
              <a:gd name="connsiteY2" fmla="*/ 0 h 6900333"/>
              <a:gd name="connsiteX3" fmla="*/ 6385010 w 8891522"/>
              <a:gd name="connsiteY3" fmla="*/ 6900333 h 6900333"/>
              <a:gd name="connsiteX4" fmla="*/ 0 w 8891522"/>
              <a:gd name="connsiteY4" fmla="*/ 6900333 h 6900333"/>
              <a:gd name="connsiteX0" fmla="*/ 0 w 8891522"/>
              <a:gd name="connsiteY0" fmla="*/ 6858000 h 6858000"/>
              <a:gd name="connsiteX1" fmla="*/ 381 w 8891522"/>
              <a:gd name="connsiteY1" fmla="*/ 0 h 6858000"/>
              <a:gd name="connsiteX2" fmla="*/ 8891522 w 8891522"/>
              <a:gd name="connsiteY2" fmla="*/ 1 h 6858000"/>
              <a:gd name="connsiteX3" fmla="*/ 6385010 w 8891522"/>
              <a:gd name="connsiteY3" fmla="*/ 6858000 h 6858000"/>
              <a:gd name="connsiteX4" fmla="*/ 0 w 8891522"/>
              <a:gd name="connsiteY4" fmla="*/ 6858000 h 6858000"/>
              <a:gd name="connsiteX0" fmla="*/ 0 w 12200848"/>
              <a:gd name="connsiteY0" fmla="*/ 6858000 h 6858000"/>
              <a:gd name="connsiteX1" fmla="*/ 12200848 w 12200848"/>
              <a:gd name="connsiteY1" fmla="*/ 0 h 6858000"/>
              <a:gd name="connsiteX2" fmla="*/ 8891522 w 12200848"/>
              <a:gd name="connsiteY2" fmla="*/ 1 h 6858000"/>
              <a:gd name="connsiteX3" fmla="*/ 6385010 w 12200848"/>
              <a:gd name="connsiteY3" fmla="*/ 6858000 h 6858000"/>
              <a:gd name="connsiteX4" fmla="*/ 0 w 12200848"/>
              <a:gd name="connsiteY4" fmla="*/ 6858000 h 6858000"/>
              <a:gd name="connsiteX0" fmla="*/ 5823923 w 5823923"/>
              <a:gd name="connsiteY0" fmla="*/ 6858000 h 6858000"/>
              <a:gd name="connsiteX1" fmla="*/ 5815838 w 5823923"/>
              <a:gd name="connsiteY1" fmla="*/ 0 h 6858000"/>
              <a:gd name="connsiteX2" fmla="*/ 2506512 w 5823923"/>
              <a:gd name="connsiteY2" fmla="*/ 1 h 6858000"/>
              <a:gd name="connsiteX3" fmla="*/ 0 w 5823923"/>
              <a:gd name="connsiteY3" fmla="*/ 6858000 h 6858000"/>
              <a:gd name="connsiteX4" fmla="*/ 5823923 w 5823923"/>
              <a:gd name="connsiteY4" fmla="*/ 6858000 h 6858000"/>
              <a:gd name="connsiteX0" fmla="*/ 5900123 w 5900123"/>
              <a:gd name="connsiteY0" fmla="*/ 6874933 h 6874933"/>
              <a:gd name="connsiteX1" fmla="*/ 5815838 w 5900123"/>
              <a:gd name="connsiteY1" fmla="*/ 0 h 6874933"/>
              <a:gd name="connsiteX2" fmla="*/ 2506512 w 5900123"/>
              <a:gd name="connsiteY2" fmla="*/ 1 h 6874933"/>
              <a:gd name="connsiteX3" fmla="*/ 0 w 5900123"/>
              <a:gd name="connsiteY3" fmla="*/ 6858000 h 6874933"/>
              <a:gd name="connsiteX4" fmla="*/ 5900123 w 5900123"/>
              <a:gd name="connsiteY4" fmla="*/ 6874933 h 6874933"/>
              <a:gd name="connsiteX0" fmla="*/ 5815456 w 5815838"/>
              <a:gd name="connsiteY0" fmla="*/ 6866467 h 6866467"/>
              <a:gd name="connsiteX1" fmla="*/ 5815838 w 5815838"/>
              <a:gd name="connsiteY1" fmla="*/ 0 h 6866467"/>
              <a:gd name="connsiteX2" fmla="*/ 2506512 w 5815838"/>
              <a:gd name="connsiteY2" fmla="*/ 1 h 6866467"/>
              <a:gd name="connsiteX3" fmla="*/ 0 w 5815838"/>
              <a:gd name="connsiteY3" fmla="*/ 6858000 h 6866467"/>
              <a:gd name="connsiteX4" fmla="*/ 5815456 w 5815838"/>
              <a:gd name="connsiteY4" fmla="*/ 6866467 h 6866467"/>
              <a:gd name="connsiteX0" fmla="*/ 5815456 w 5815838"/>
              <a:gd name="connsiteY0" fmla="*/ 7001934 h 7001934"/>
              <a:gd name="connsiteX1" fmla="*/ 5815838 w 5815838"/>
              <a:gd name="connsiteY1" fmla="*/ 0 h 7001934"/>
              <a:gd name="connsiteX2" fmla="*/ 2506512 w 5815838"/>
              <a:gd name="connsiteY2" fmla="*/ 1 h 7001934"/>
              <a:gd name="connsiteX3" fmla="*/ 0 w 5815838"/>
              <a:gd name="connsiteY3" fmla="*/ 6858000 h 7001934"/>
              <a:gd name="connsiteX4" fmla="*/ 5815456 w 5815838"/>
              <a:gd name="connsiteY4" fmla="*/ 7001934 h 7001934"/>
              <a:gd name="connsiteX0" fmla="*/ 5823922 w 5823923"/>
              <a:gd name="connsiteY0" fmla="*/ 6858001 h 6858001"/>
              <a:gd name="connsiteX1" fmla="*/ 5815838 w 5823923"/>
              <a:gd name="connsiteY1" fmla="*/ 0 h 6858001"/>
              <a:gd name="connsiteX2" fmla="*/ 2506512 w 5823923"/>
              <a:gd name="connsiteY2" fmla="*/ 1 h 6858001"/>
              <a:gd name="connsiteX3" fmla="*/ 0 w 5823923"/>
              <a:gd name="connsiteY3" fmla="*/ 6858000 h 6858001"/>
              <a:gd name="connsiteX4" fmla="*/ 5823922 w 5823923"/>
              <a:gd name="connsiteY4" fmla="*/ 6858001 h 6858001"/>
              <a:gd name="connsiteX0" fmla="*/ 5942455 w 5942455"/>
              <a:gd name="connsiteY0" fmla="*/ 6866468 h 6866468"/>
              <a:gd name="connsiteX1" fmla="*/ 5815838 w 5942455"/>
              <a:gd name="connsiteY1" fmla="*/ 0 h 6866468"/>
              <a:gd name="connsiteX2" fmla="*/ 2506512 w 5942455"/>
              <a:gd name="connsiteY2" fmla="*/ 1 h 6866468"/>
              <a:gd name="connsiteX3" fmla="*/ 0 w 5942455"/>
              <a:gd name="connsiteY3" fmla="*/ 6858000 h 6866468"/>
              <a:gd name="connsiteX4" fmla="*/ 5942455 w 5942455"/>
              <a:gd name="connsiteY4" fmla="*/ 6866468 h 6866468"/>
              <a:gd name="connsiteX0" fmla="*/ 5806988 w 5815838"/>
              <a:gd name="connsiteY0" fmla="*/ 6874935 h 6874935"/>
              <a:gd name="connsiteX1" fmla="*/ 5815838 w 5815838"/>
              <a:gd name="connsiteY1" fmla="*/ 0 h 6874935"/>
              <a:gd name="connsiteX2" fmla="*/ 2506512 w 5815838"/>
              <a:gd name="connsiteY2" fmla="*/ 1 h 6874935"/>
              <a:gd name="connsiteX3" fmla="*/ 0 w 5815838"/>
              <a:gd name="connsiteY3" fmla="*/ 6858000 h 6874935"/>
              <a:gd name="connsiteX4" fmla="*/ 5806988 w 5815838"/>
              <a:gd name="connsiteY4" fmla="*/ 6874935 h 6874935"/>
              <a:gd name="connsiteX0" fmla="*/ 5806988 w 6958838"/>
              <a:gd name="connsiteY0" fmla="*/ 6874934 h 6874934"/>
              <a:gd name="connsiteX1" fmla="*/ 6958838 w 6958838"/>
              <a:gd name="connsiteY1" fmla="*/ 8466 h 6874934"/>
              <a:gd name="connsiteX2" fmla="*/ 2506512 w 6958838"/>
              <a:gd name="connsiteY2" fmla="*/ 0 h 6874934"/>
              <a:gd name="connsiteX3" fmla="*/ 0 w 6958838"/>
              <a:gd name="connsiteY3" fmla="*/ 6857999 h 6874934"/>
              <a:gd name="connsiteX4" fmla="*/ 5806988 w 6958838"/>
              <a:gd name="connsiteY4" fmla="*/ 6874934 h 6874934"/>
              <a:gd name="connsiteX0" fmla="*/ 6958455 w 6958838"/>
              <a:gd name="connsiteY0" fmla="*/ 6858001 h 6858001"/>
              <a:gd name="connsiteX1" fmla="*/ 6958838 w 6958838"/>
              <a:gd name="connsiteY1" fmla="*/ 8466 h 6858001"/>
              <a:gd name="connsiteX2" fmla="*/ 2506512 w 6958838"/>
              <a:gd name="connsiteY2" fmla="*/ 0 h 6858001"/>
              <a:gd name="connsiteX3" fmla="*/ 0 w 6958838"/>
              <a:gd name="connsiteY3" fmla="*/ 6857999 h 6858001"/>
              <a:gd name="connsiteX4" fmla="*/ 6958455 w 6958838"/>
              <a:gd name="connsiteY4" fmla="*/ 6858001 h 6858001"/>
              <a:gd name="connsiteX0" fmla="*/ 6958455 w 6967305"/>
              <a:gd name="connsiteY0" fmla="*/ 6858001 h 6858001"/>
              <a:gd name="connsiteX1" fmla="*/ 6967305 w 6967305"/>
              <a:gd name="connsiteY1" fmla="*/ 126999 h 6858001"/>
              <a:gd name="connsiteX2" fmla="*/ 2506512 w 6967305"/>
              <a:gd name="connsiteY2" fmla="*/ 0 h 6858001"/>
              <a:gd name="connsiteX3" fmla="*/ 0 w 6967305"/>
              <a:gd name="connsiteY3" fmla="*/ 6857999 h 6858001"/>
              <a:gd name="connsiteX4" fmla="*/ 6958455 w 6967305"/>
              <a:gd name="connsiteY4" fmla="*/ 6858001 h 6858001"/>
              <a:gd name="connsiteX0" fmla="*/ 6958455 w 6967305"/>
              <a:gd name="connsiteY0" fmla="*/ 6866469 h 6866469"/>
              <a:gd name="connsiteX1" fmla="*/ 6967305 w 6967305"/>
              <a:gd name="connsiteY1" fmla="*/ 0 h 6866469"/>
              <a:gd name="connsiteX2" fmla="*/ 2506512 w 6967305"/>
              <a:gd name="connsiteY2" fmla="*/ 8468 h 6866469"/>
              <a:gd name="connsiteX3" fmla="*/ 0 w 6967305"/>
              <a:gd name="connsiteY3" fmla="*/ 6866467 h 6866469"/>
              <a:gd name="connsiteX4" fmla="*/ 6958455 w 6967305"/>
              <a:gd name="connsiteY4" fmla="*/ 6866469 h 6866469"/>
              <a:gd name="connsiteX0" fmla="*/ 7102388 w 7102388"/>
              <a:gd name="connsiteY0" fmla="*/ 6858002 h 6866467"/>
              <a:gd name="connsiteX1" fmla="*/ 6967305 w 7102388"/>
              <a:gd name="connsiteY1" fmla="*/ 0 h 6866467"/>
              <a:gd name="connsiteX2" fmla="*/ 2506512 w 7102388"/>
              <a:gd name="connsiteY2" fmla="*/ 8468 h 6866467"/>
              <a:gd name="connsiteX3" fmla="*/ 0 w 7102388"/>
              <a:gd name="connsiteY3" fmla="*/ 6866467 h 6866467"/>
              <a:gd name="connsiteX4" fmla="*/ 7102388 w 7102388"/>
              <a:gd name="connsiteY4" fmla="*/ 6858002 h 6866467"/>
              <a:gd name="connsiteX0" fmla="*/ 6966921 w 6967305"/>
              <a:gd name="connsiteY0" fmla="*/ 6874935 h 6874935"/>
              <a:gd name="connsiteX1" fmla="*/ 6967305 w 6967305"/>
              <a:gd name="connsiteY1" fmla="*/ 0 h 6874935"/>
              <a:gd name="connsiteX2" fmla="*/ 2506512 w 6967305"/>
              <a:gd name="connsiteY2" fmla="*/ 8468 h 6874935"/>
              <a:gd name="connsiteX3" fmla="*/ 0 w 6967305"/>
              <a:gd name="connsiteY3" fmla="*/ 6866467 h 6874935"/>
              <a:gd name="connsiteX4" fmla="*/ 6966921 w 6967305"/>
              <a:gd name="connsiteY4" fmla="*/ 6874935 h 6874935"/>
              <a:gd name="connsiteX0" fmla="*/ 6983855 w 6983855"/>
              <a:gd name="connsiteY0" fmla="*/ 6968068 h 6968068"/>
              <a:gd name="connsiteX1" fmla="*/ 6967305 w 6983855"/>
              <a:gd name="connsiteY1" fmla="*/ 0 h 6968068"/>
              <a:gd name="connsiteX2" fmla="*/ 2506512 w 6983855"/>
              <a:gd name="connsiteY2" fmla="*/ 8468 h 6968068"/>
              <a:gd name="connsiteX3" fmla="*/ 0 w 6983855"/>
              <a:gd name="connsiteY3" fmla="*/ 6866467 h 6968068"/>
              <a:gd name="connsiteX4" fmla="*/ 6983855 w 6983855"/>
              <a:gd name="connsiteY4" fmla="*/ 6968068 h 6968068"/>
              <a:gd name="connsiteX0" fmla="*/ 6966921 w 6967305"/>
              <a:gd name="connsiteY0" fmla="*/ 6874934 h 6874934"/>
              <a:gd name="connsiteX1" fmla="*/ 6967305 w 6967305"/>
              <a:gd name="connsiteY1" fmla="*/ 0 h 6874934"/>
              <a:gd name="connsiteX2" fmla="*/ 2506512 w 6967305"/>
              <a:gd name="connsiteY2" fmla="*/ 8468 h 6874934"/>
              <a:gd name="connsiteX3" fmla="*/ 0 w 6967305"/>
              <a:gd name="connsiteY3" fmla="*/ 6866467 h 6874934"/>
              <a:gd name="connsiteX4" fmla="*/ 6966921 w 6967305"/>
              <a:gd name="connsiteY4" fmla="*/ 6874934 h 6874934"/>
              <a:gd name="connsiteX0" fmla="*/ 6966921 w 6966921"/>
              <a:gd name="connsiteY0" fmla="*/ 6866467 h 6866467"/>
              <a:gd name="connsiteX1" fmla="*/ 6120638 w 6966921"/>
              <a:gd name="connsiteY1" fmla="*/ 0 h 6866467"/>
              <a:gd name="connsiteX2" fmla="*/ 2506512 w 6966921"/>
              <a:gd name="connsiteY2" fmla="*/ 1 h 6866467"/>
              <a:gd name="connsiteX3" fmla="*/ 0 w 6966921"/>
              <a:gd name="connsiteY3" fmla="*/ 6858000 h 6866467"/>
              <a:gd name="connsiteX4" fmla="*/ 6966921 w 6966921"/>
              <a:gd name="connsiteY4" fmla="*/ 6866467 h 6866467"/>
              <a:gd name="connsiteX0" fmla="*/ 6120255 w 6120638"/>
              <a:gd name="connsiteY0" fmla="*/ 6858001 h 6858001"/>
              <a:gd name="connsiteX1" fmla="*/ 6120638 w 6120638"/>
              <a:gd name="connsiteY1" fmla="*/ 0 h 6858001"/>
              <a:gd name="connsiteX2" fmla="*/ 2506512 w 6120638"/>
              <a:gd name="connsiteY2" fmla="*/ 1 h 6858001"/>
              <a:gd name="connsiteX3" fmla="*/ 0 w 6120638"/>
              <a:gd name="connsiteY3" fmla="*/ 6858000 h 6858001"/>
              <a:gd name="connsiteX4" fmla="*/ 6120255 w 6120638"/>
              <a:gd name="connsiteY4" fmla="*/ 6858001 h 6858001"/>
              <a:gd name="connsiteX0" fmla="*/ 6120255 w 6120638"/>
              <a:gd name="connsiteY0" fmla="*/ 6858001 h 6858001"/>
              <a:gd name="connsiteX1" fmla="*/ 6120638 w 6120638"/>
              <a:gd name="connsiteY1" fmla="*/ 0 h 6858001"/>
              <a:gd name="connsiteX2" fmla="*/ 33475 w 6120638"/>
              <a:gd name="connsiteY2" fmla="*/ 41565 h 6858001"/>
              <a:gd name="connsiteX3" fmla="*/ 0 w 6120638"/>
              <a:gd name="connsiteY3" fmla="*/ 6858000 h 6858001"/>
              <a:gd name="connsiteX4" fmla="*/ 6120255 w 6120638"/>
              <a:gd name="connsiteY4" fmla="*/ 6858001 h 6858001"/>
              <a:gd name="connsiteX0" fmla="*/ 6086780 w 6087163"/>
              <a:gd name="connsiteY0" fmla="*/ 6858001 h 6868391"/>
              <a:gd name="connsiteX1" fmla="*/ 6087163 w 6087163"/>
              <a:gd name="connsiteY1" fmla="*/ 0 h 6868391"/>
              <a:gd name="connsiteX2" fmla="*/ 0 w 6087163"/>
              <a:gd name="connsiteY2" fmla="*/ 41565 h 6868391"/>
              <a:gd name="connsiteX3" fmla="*/ 195125 w 6087163"/>
              <a:gd name="connsiteY3" fmla="*/ 6868391 h 6868391"/>
              <a:gd name="connsiteX4" fmla="*/ 6086780 w 6087163"/>
              <a:gd name="connsiteY4" fmla="*/ 6858001 h 6868391"/>
              <a:gd name="connsiteX0" fmla="*/ 6086780 w 6087163"/>
              <a:gd name="connsiteY0" fmla="*/ 6858001 h 6868391"/>
              <a:gd name="connsiteX1" fmla="*/ 6087163 w 6087163"/>
              <a:gd name="connsiteY1" fmla="*/ 0 h 6868391"/>
              <a:gd name="connsiteX2" fmla="*/ 0 w 6087163"/>
              <a:gd name="connsiteY2" fmla="*/ 41565 h 6868391"/>
              <a:gd name="connsiteX3" fmla="*/ 8088 w 6087163"/>
              <a:gd name="connsiteY3" fmla="*/ 6868391 h 6868391"/>
              <a:gd name="connsiteX4" fmla="*/ 6086780 w 6087163"/>
              <a:gd name="connsiteY4" fmla="*/ 6858001 h 6868391"/>
              <a:gd name="connsiteX0" fmla="*/ 6086780 w 6087163"/>
              <a:gd name="connsiteY0" fmla="*/ 6858001 h 6868391"/>
              <a:gd name="connsiteX1" fmla="*/ 6087163 w 6087163"/>
              <a:gd name="connsiteY1" fmla="*/ 0 h 6868391"/>
              <a:gd name="connsiteX2" fmla="*/ 0 w 6087163"/>
              <a:gd name="connsiteY2" fmla="*/ 10392 h 6868391"/>
              <a:gd name="connsiteX3" fmla="*/ 8088 w 6087163"/>
              <a:gd name="connsiteY3" fmla="*/ 6868391 h 6868391"/>
              <a:gd name="connsiteX4" fmla="*/ 6086780 w 6087163"/>
              <a:gd name="connsiteY4" fmla="*/ 6858001 h 6868391"/>
              <a:gd name="connsiteX0" fmla="*/ 6086780 w 6087163"/>
              <a:gd name="connsiteY0" fmla="*/ 6858001 h 6868391"/>
              <a:gd name="connsiteX1" fmla="*/ 6087163 w 6087163"/>
              <a:gd name="connsiteY1" fmla="*/ 0 h 6868391"/>
              <a:gd name="connsiteX2" fmla="*/ 0 w 6087163"/>
              <a:gd name="connsiteY2" fmla="*/ 1 h 6868391"/>
              <a:gd name="connsiteX3" fmla="*/ 8088 w 6087163"/>
              <a:gd name="connsiteY3" fmla="*/ 6868391 h 6868391"/>
              <a:gd name="connsiteX4" fmla="*/ 6086780 w 6087163"/>
              <a:gd name="connsiteY4" fmla="*/ 6858001 h 6868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7163" h="6868391">
                <a:moveTo>
                  <a:pt x="6086780" y="6858001"/>
                </a:moveTo>
                <a:cubicBezTo>
                  <a:pt x="6086907" y="4569179"/>
                  <a:pt x="6087036" y="2288822"/>
                  <a:pt x="6087163" y="0"/>
                </a:cubicBezTo>
                <a:lnTo>
                  <a:pt x="0" y="1"/>
                </a:lnTo>
                <a:lnTo>
                  <a:pt x="8088" y="6868391"/>
                </a:lnTo>
                <a:lnTo>
                  <a:pt x="6086780" y="6858001"/>
                </a:lnTo>
                <a:close/>
              </a:path>
            </a:pathLst>
          </a:cu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8" y="0"/>
            <a:ext cx="381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210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Разделитель первого уровня">
    <p:bg>
      <p:bgPr>
        <a:solidFill>
          <a:srgbClr val="181C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1801475" y="0"/>
            <a:ext cx="390525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Заголовок 1"/>
          <p:cNvSpPr>
            <a:spLocks noGrp="1"/>
          </p:cNvSpPr>
          <p:nvPr>
            <p:ph type="ctrTitle"/>
          </p:nvPr>
        </p:nvSpPr>
        <p:spPr>
          <a:xfrm>
            <a:off x="1149881" y="1144588"/>
            <a:ext cx="5322357" cy="553998"/>
          </a:xfrm>
        </p:spPr>
        <p:txBody>
          <a:bodyPr anchor="t"/>
          <a:lstStyle>
            <a:lvl1pPr algn="l">
              <a:defRPr sz="4000" b="0" i="0" cap="none" baseline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9881" y="1906588"/>
            <a:ext cx="5322358" cy="3323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0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-11575" y="0"/>
            <a:ext cx="770400" cy="6858000"/>
          </a:xfrm>
          <a:prstGeom prst="rect">
            <a:avLst/>
          </a:prstGeom>
          <a:solidFill>
            <a:srgbClr val="FAE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120" y="153888"/>
            <a:ext cx="468000" cy="2129489"/>
          </a:xfrm>
          <a:prstGeom prst="rect">
            <a:avLst/>
          </a:prstGeom>
        </p:spPr>
      </p:pic>
      <p:sp>
        <p:nvSpPr>
          <p:cNvPr id="10" name="Shape 134"/>
          <p:cNvSpPr>
            <a:spLocks noChangeArrowheads="1"/>
          </p:cNvSpPr>
          <p:nvPr userDrawn="1"/>
        </p:nvSpPr>
        <p:spPr bwMode="auto">
          <a:xfrm>
            <a:off x="105698" y="6510852"/>
            <a:ext cx="653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45719" rIns="45719">
            <a:spAutoFit/>
          </a:bodyPr>
          <a:lstStyle/>
          <a:p>
            <a:pPr eaLnBrk="1"/>
            <a:r>
              <a:rPr lang="ru-RU" sz="600" dirty="0">
                <a:solidFill>
                  <a:schemeClr val="tx1"/>
                </a:solidFill>
                <a:sym typeface="Arial" charset="0"/>
              </a:rPr>
              <a:t>Просто. Четко.</a:t>
            </a:r>
          </a:p>
          <a:p>
            <a:pPr eaLnBrk="1"/>
            <a:r>
              <a:rPr lang="ru-RU" sz="600" dirty="0">
                <a:solidFill>
                  <a:schemeClr val="tx1"/>
                </a:solidFill>
                <a:sym typeface="Arial" charset="0"/>
              </a:rPr>
              <a:t>Компетентно.</a:t>
            </a:r>
          </a:p>
        </p:txBody>
      </p:sp>
    </p:spTree>
    <p:extLst>
      <p:ext uri="{BB962C8B-B14F-4D97-AF65-F5344CB8AC3E}">
        <p14:creationId xmlns:p14="http://schemas.microsoft.com/office/powerpoint/2010/main" val="127431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2415-C09F-41BB-AC47-C54E965E8A6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BB8F-0277-474E-8D7C-0C62914B5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56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2415-C09F-41BB-AC47-C54E965E8A6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BB8F-0277-474E-8D7C-0C62914B5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209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2415-C09F-41BB-AC47-C54E965E8A6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BB8F-0277-474E-8D7C-0C62914B5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2415-C09F-41BB-AC47-C54E965E8A6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BB8F-0277-474E-8D7C-0C62914B5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1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2415-C09F-41BB-AC47-C54E965E8A6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BB8F-0277-474E-8D7C-0C62914B5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212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2415-C09F-41BB-AC47-C54E965E8A6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BB8F-0277-474E-8D7C-0C62914B5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98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2415-C09F-41BB-AC47-C54E965E8A6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BB8F-0277-474E-8D7C-0C62914B5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74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2415-C09F-41BB-AC47-C54E965E8A6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BB8F-0277-474E-8D7C-0C62914B5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33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52415-C09F-41BB-AC47-C54E965E8A65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DBB8F-0277-474E-8D7C-0C62914B5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77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microsoft.com/office/2014/relationships/chartEx" Target="../charts/chartEx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file:///\\saturn.srv.design.ru\GrafDesign\_projects\Raiffeisenbank\Work\Icons\ppt\Links\24\yellow\RF-Icons-Yellow-Operations-history.png" TargetMode="External"/><Relationship Id="rId5" Type="http://schemas.openxmlformats.org/officeDocument/2006/relationships/image" Target="../media/image9.png"/><Relationship Id="rId4" Type="http://schemas.openxmlformats.org/officeDocument/2006/relationships/image" Target="file:////Volumes/GrafDesign/_projects/Raiffeisenbank/Work/Icons/ppt/Links/24/black/RF-Icons-Black-Check-mark-ring.p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1" y="0"/>
            <a:ext cx="7560000" cy="6858000"/>
          </a:xfrm>
          <a:prstGeom prst="rect">
            <a:avLst/>
          </a:prstGeom>
          <a:solidFill>
            <a:srgbClr val="181C2B">
              <a:alpha val="7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758952" cy="6858000"/>
          </a:xfrm>
          <a:prstGeom prst="rect">
            <a:avLst/>
          </a:prstGeom>
          <a:solidFill>
            <a:srgbClr val="FAEB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79" y="98134"/>
            <a:ext cx="590550" cy="571500"/>
          </a:xfrm>
          <a:prstGeom prst="rect">
            <a:avLst/>
          </a:prstGeom>
        </p:spPr>
      </p:pic>
      <p:grpSp>
        <p:nvGrpSpPr>
          <p:cNvPr id="27" name="Группа 26"/>
          <p:cNvGrpSpPr/>
          <p:nvPr/>
        </p:nvGrpSpPr>
        <p:grpSpPr>
          <a:xfrm rot="16200000">
            <a:off x="-514593" y="1265028"/>
            <a:ext cx="1788518" cy="515762"/>
            <a:chOff x="654051" y="-584200"/>
            <a:chExt cx="1788518" cy="515762"/>
          </a:xfrm>
        </p:grpSpPr>
        <p:pic>
          <p:nvPicPr>
            <p:cNvPr id="28" name="Picture 2" descr="Картинки по запросу райффайзен капитал лого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171" t="52066" r="23917" b="34427"/>
            <a:stretch/>
          </p:blipFill>
          <p:spPr bwMode="auto">
            <a:xfrm>
              <a:off x="1174752" y="-292100"/>
              <a:ext cx="1267817" cy="2236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" descr="Картинки по запросу райффайзен капитал лого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171" t="34427" r="3685" b="47742"/>
            <a:stretch/>
          </p:blipFill>
          <p:spPr bwMode="auto">
            <a:xfrm>
              <a:off x="654051" y="-584200"/>
              <a:ext cx="1771650" cy="295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itle 1"/>
          <p:cNvSpPr txBox="1">
            <a:spLocks/>
          </p:cNvSpPr>
          <p:nvPr/>
        </p:nvSpPr>
        <p:spPr>
          <a:xfrm>
            <a:off x="1149881" y="1262559"/>
            <a:ext cx="5408235" cy="19010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 cap="none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spcAft>
                <a:spcPts val="1000"/>
              </a:spcAft>
            </a:pPr>
            <a:r>
              <a:rPr lang="ru-RU" sz="3600" dirty="0">
                <a:solidFill>
                  <a:srgbClr val="FFFFFF"/>
                </a:solidFill>
              </a:rPr>
              <a:t>Рынок коллективных инвестиций:</a:t>
            </a:r>
          </a:p>
          <a:p>
            <a:pPr lvl="0">
              <a:spcAft>
                <a:spcPts val="1000"/>
              </a:spcAft>
            </a:pPr>
            <a:r>
              <a:rPr lang="ru-RU" sz="2800" dirty="0">
                <a:solidFill>
                  <a:srgbClr val="FFFFFF"/>
                </a:solidFill>
              </a:rPr>
              <a:t>мировой опыт и последствия </a:t>
            </a:r>
            <a:r>
              <a:rPr lang="ru-RU" sz="2800" dirty="0" err="1">
                <a:solidFill>
                  <a:srgbClr val="FFFFFF"/>
                </a:solidFill>
              </a:rPr>
              <a:t>коронакризиса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1149881" y="3920338"/>
            <a:ext cx="5322358" cy="30777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50000"/>
                </a:schemeClr>
              </a:buClr>
              <a:buFont typeface="Arial" charset="0"/>
              <a:buNone/>
              <a:defRPr sz="2400" b="0" i="0" kern="12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50000"/>
                </a:schemeClr>
              </a:buClr>
              <a:buFont typeface="Arial"/>
              <a:buNone/>
              <a:defRPr sz="2000" b="0" i="0" kern="1200" baseline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50000"/>
                </a:schemeClr>
              </a:buClr>
              <a:buFont typeface="Arial"/>
              <a:buNone/>
              <a:defRPr sz="1800" b="0" i="0" kern="1200" baseline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Arial"/>
              <a:buNone/>
              <a:defRPr sz="1600" b="0" i="0" kern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Arial"/>
              <a:buNone/>
              <a:defRPr sz="1600" b="0" i="0" kern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333333">
                  <a:lumMod val="50000"/>
                </a:srgbClr>
              </a:buClr>
            </a:pPr>
            <a:r>
              <a:rPr lang="ru-RU" sz="2000" dirty="0">
                <a:solidFill>
                  <a:srgbClr val="FFFFFF"/>
                </a:solidFill>
              </a:rPr>
              <a:t>25 июня 2020 года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1" name="object 6"/>
          <p:cNvSpPr txBox="1"/>
          <p:nvPr/>
        </p:nvSpPr>
        <p:spPr>
          <a:xfrm>
            <a:off x="1149881" y="5127984"/>
            <a:ext cx="4229100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Ольга Сумина</a:t>
            </a:r>
            <a:endParaRPr lang="en-US" sz="1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12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Генеральный директор</a:t>
            </a:r>
            <a:r>
              <a:rPr lang="en-US" sz="12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ru-RU" sz="12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председатель Правления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12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ООО «Управляющая компания «Райффайзен Капитал»</a:t>
            </a:r>
            <a:endParaRPr sz="12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" name="Рисунок 2" descr="Изображение выглядит как рисунок, часы&#10;&#10;Автоматически созданное описание">
            <a:extLst>
              <a:ext uri="{FF2B5EF4-FFF2-40B4-BE49-F238E27FC236}">
                <a16:creationId xmlns:a16="http://schemas.microsoft.com/office/drawing/2014/main" id="{9A68E681-748F-46B7-A8C9-F57FB2528BB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81" y="643722"/>
            <a:ext cx="2520000" cy="32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057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C8D1951D-3996-4A6A-AABC-D328A33574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67898"/>
              </p:ext>
            </p:extLst>
          </p:nvPr>
        </p:nvGraphicFramePr>
        <p:xfrm>
          <a:off x="867965" y="1147864"/>
          <a:ext cx="10941449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itle 5"/>
          <p:cNvSpPr txBox="1">
            <a:spLocks/>
          </p:cNvSpPr>
          <p:nvPr/>
        </p:nvSpPr>
        <p:spPr>
          <a:xfrm>
            <a:off x="867965" y="513821"/>
            <a:ext cx="10941449" cy="360099"/>
          </a:xfrm>
          <a:prstGeom prst="rect">
            <a:avLst/>
          </a:prstGeom>
        </p:spPr>
        <p:txBody>
          <a:bodyPr vert="horz" lIns="0" tIns="72000" rIns="108000" bIns="72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0" i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Весь мир: СЧА открытых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регулируемых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фондов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(трлн евро)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158D697-4E55-5D4C-8003-1105B4668490}" type="slidenum">
              <a:rPr lang="ru-RU" sz="1000">
                <a:latin typeface="Arial Narrow" panose="020B0606020202030204" pitchFamily="34" charset="0"/>
              </a:rPr>
              <a:pPr/>
              <a:t>2</a:t>
            </a:fld>
            <a:endParaRPr lang="ru-RU" sz="1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62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65E4DCE0-97E7-4F58-AA51-19602FFF30BD}"/>
              </a:ext>
            </a:extLst>
          </p:cNvPr>
          <p:cNvCxnSpPr/>
          <p:nvPr/>
        </p:nvCxnSpPr>
        <p:spPr>
          <a:xfrm flipV="1">
            <a:off x="1769824" y="3758184"/>
            <a:ext cx="0" cy="1620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0964EBC4-DC09-415E-9F84-F92FFBB0F6DE}"/>
              </a:ext>
            </a:extLst>
          </p:cNvPr>
          <p:cNvCxnSpPr/>
          <p:nvPr/>
        </p:nvCxnSpPr>
        <p:spPr>
          <a:xfrm flipV="1">
            <a:off x="3298928" y="3758184"/>
            <a:ext cx="0" cy="1620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2E59409F-E82D-4CAD-8CA7-1F78D880CFA8}"/>
              </a:ext>
            </a:extLst>
          </p:cNvPr>
          <p:cNvCxnSpPr/>
          <p:nvPr/>
        </p:nvCxnSpPr>
        <p:spPr>
          <a:xfrm flipV="1">
            <a:off x="4809744" y="3758184"/>
            <a:ext cx="0" cy="1620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B5186EA9-2153-4F51-90B5-0FA9D11E1D9A}"/>
              </a:ext>
            </a:extLst>
          </p:cNvPr>
          <p:cNvCxnSpPr/>
          <p:nvPr/>
        </p:nvCxnSpPr>
        <p:spPr>
          <a:xfrm flipV="1">
            <a:off x="6334736" y="3758184"/>
            <a:ext cx="0" cy="1620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A91A678C-7A24-4A12-A30A-1066702B928C}"/>
              </a:ext>
            </a:extLst>
          </p:cNvPr>
          <p:cNvCxnSpPr/>
          <p:nvPr/>
        </p:nvCxnSpPr>
        <p:spPr>
          <a:xfrm flipV="1">
            <a:off x="7859728" y="3758184"/>
            <a:ext cx="0" cy="1620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A15679BC-9A4B-40A7-818D-4FB54056F74B}"/>
              </a:ext>
            </a:extLst>
          </p:cNvPr>
          <p:cNvCxnSpPr/>
          <p:nvPr/>
        </p:nvCxnSpPr>
        <p:spPr>
          <a:xfrm flipV="1">
            <a:off x="9381744" y="3758184"/>
            <a:ext cx="0" cy="1620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A20C4755-D09C-44E0-87D3-3D1A5F5169F3}"/>
              </a:ext>
            </a:extLst>
          </p:cNvPr>
          <p:cNvCxnSpPr>
            <a:cxnSpLocks/>
          </p:cNvCxnSpPr>
          <p:nvPr/>
        </p:nvCxnSpPr>
        <p:spPr>
          <a:xfrm flipV="1">
            <a:off x="10899648" y="3758184"/>
            <a:ext cx="0" cy="99669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5"/>
          <p:cNvSpPr txBox="1">
            <a:spLocks/>
          </p:cNvSpPr>
          <p:nvPr/>
        </p:nvSpPr>
        <p:spPr>
          <a:xfrm>
            <a:off x="867965" y="513821"/>
            <a:ext cx="10941449" cy="360099"/>
          </a:xfrm>
          <a:prstGeom prst="rect">
            <a:avLst/>
          </a:prstGeom>
        </p:spPr>
        <p:txBody>
          <a:bodyPr vert="horz" lIns="0" tIns="72000" rIns="108000" bIns="72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0" i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Весь мир: изменения в инвестиционных трендах (трлн евро)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158D697-4E55-5D4C-8003-1105B4668490}" type="slidenum">
              <a:rPr lang="ru-RU" sz="1000">
                <a:latin typeface="Arial Narrow" panose="020B0606020202030204" pitchFamily="34" charset="0"/>
              </a:rPr>
              <a:pPr/>
              <a:t>3</a:t>
            </a:fld>
            <a:endParaRPr lang="ru-RU" sz="1000" dirty="0">
              <a:latin typeface="Arial Narrow" panose="020B0606020202030204" pitchFamily="34" charset="0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1F684DCC-4204-4EDD-A625-A34B759E91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9597697"/>
              </p:ext>
            </p:extLst>
          </p:nvPr>
        </p:nvGraphicFramePr>
        <p:xfrm>
          <a:off x="867965" y="1207008"/>
          <a:ext cx="10941449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18747826-9D0D-467E-9081-C2DB1D66D8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2907219"/>
              </p:ext>
            </p:extLst>
          </p:nvPr>
        </p:nvGraphicFramePr>
        <p:xfrm>
          <a:off x="867965" y="4241065"/>
          <a:ext cx="10941449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814461B4-AC74-4847-B6B1-7C0C125AB843}"/>
              </a:ext>
            </a:extLst>
          </p:cNvPr>
          <p:cNvSpPr txBox="1"/>
          <p:nvPr/>
        </p:nvSpPr>
        <p:spPr>
          <a:xfrm>
            <a:off x="1013588" y="4407408"/>
            <a:ext cx="6332869" cy="567811"/>
          </a:xfrm>
          <a:prstGeom prst="rect">
            <a:avLst/>
          </a:prstGeom>
          <a:solidFill>
            <a:schemeClr val="bg1"/>
          </a:solidFill>
        </p:spPr>
        <p:txBody>
          <a:bodyPr wrap="none" lIns="72000" tIns="144000" rIns="72000" bIns="144000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Изменение 1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Q 2020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 4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Q 2019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в национальной валюте</a:t>
            </a: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16" name="Диаграмма 35"/>
              <p:cNvGraphicFramePr/>
              <p:nvPr>
                <p:extLst>
                  <p:ext uri="{D42A27DB-BD31-4B8C-83A1-F6EECF244321}">
                    <p14:modId xmlns:p14="http://schemas.microsoft.com/office/powerpoint/2010/main" val="583629800"/>
                  </p:ext>
                </p:extLst>
              </p:nvPr>
            </p:nvGraphicFramePr>
            <p:xfrm>
              <a:off x="4809744" y="1027008"/>
              <a:ext cx="5112000" cy="16200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5"/>
              </a:graphicData>
            </a:graphic>
          </p:graphicFrame>
        </mc:Choice>
        <mc:Fallback>
          <p:pic>
            <p:nvPicPr>
              <p:cNvPr id="16" name="Диаграмма 3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09744" y="1027008"/>
                <a:ext cx="5112000" cy="162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8607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49329764-F260-4077-A2A3-C5E81A6FFE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1541095"/>
              </p:ext>
            </p:extLst>
          </p:nvPr>
        </p:nvGraphicFramePr>
        <p:xfrm>
          <a:off x="867965" y="1147864"/>
          <a:ext cx="10941449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itle 5"/>
          <p:cNvSpPr txBox="1">
            <a:spLocks/>
          </p:cNvSpPr>
          <p:nvPr/>
        </p:nvSpPr>
        <p:spPr>
          <a:xfrm>
            <a:off x="867965" y="513821"/>
            <a:ext cx="10941449" cy="360099"/>
          </a:xfrm>
          <a:prstGeom prst="rect">
            <a:avLst/>
          </a:prstGeom>
        </p:spPr>
        <p:txBody>
          <a:bodyPr vert="horz" lIns="0" tIns="72000" rIns="108000" bIns="72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0" i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Весь мир: динамика притоков в фонды (млрд евро)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158D697-4E55-5D4C-8003-1105B4668490}" type="slidenum">
              <a:rPr lang="ru-RU" sz="1000">
                <a:latin typeface="Arial Narrow" panose="020B0606020202030204" pitchFamily="34" charset="0"/>
              </a:rPr>
              <a:pPr/>
              <a:t>4</a:t>
            </a:fld>
            <a:endParaRPr lang="ru-RU" sz="1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90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5"/>
          <p:cNvSpPr txBox="1">
            <a:spLocks/>
          </p:cNvSpPr>
          <p:nvPr/>
        </p:nvSpPr>
        <p:spPr>
          <a:xfrm>
            <a:off x="867965" y="513821"/>
            <a:ext cx="10941449" cy="360099"/>
          </a:xfrm>
          <a:prstGeom prst="rect">
            <a:avLst/>
          </a:prstGeom>
        </p:spPr>
        <p:txBody>
          <a:bodyPr vert="horz" lIns="0" tIns="72000" rIns="108000" bIns="72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0" i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Весь мир: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Net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sales ОПИФ по классу активов (трлн евро)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158D697-4E55-5D4C-8003-1105B4668490}" type="slidenum">
              <a:rPr lang="ru-RU" sz="1000">
                <a:latin typeface="Arial Narrow" panose="020B0606020202030204" pitchFamily="34" charset="0"/>
              </a:rPr>
              <a:pPr/>
              <a:t>5</a:t>
            </a:fld>
            <a:endParaRPr lang="ru-RU" sz="1000" dirty="0">
              <a:latin typeface="Arial Narrow" panose="020B060602020203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21CEB14-9E01-4510-ADB4-96E6D50E80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833200"/>
              </p:ext>
            </p:extLst>
          </p:nvPr>
        </p:nvGraphicFramePr>
        <p:xfrm>
          <a:off x="867963" y="1147864"/>
          <a:ext cx="10941448" cy="5052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1738">
                  <a:extLst>
                    <a:ext uri="{9D8B030D-6E8A-4147-A177-3AD203B41FA5}">
                      <a16:colId xmlns:a16="http://schemas.microsoft.com/office/drawing/2014/main" val="741753057"/>
                    </a:ext>
                  </a:extLst>
                </a:gridCol>
                <a:gridCol w="1755942">
                  <a:extLst>
                    <a:ext uri="{9D8B030D-6E8A-4147-A177-3AD203B41FA5}">
                      <a16:colId xmlns:a16="http://schemas.microsoft.com/office/drawing/2014/main" val="2462359623"/>
                    </a:ext>
                  </a:extLst>
                </a:gridCol>
                <a:gridCol w="1755942">
                  <a:extLst>
                    <a:ext uri="{9D8B030D-6E8A-4147-A177-3AD203B41FA5}">
                      <a16:colId xmlns:a16="http://schemas.microsoft.com/office/drawing/2014/main" val="127447962"/>
                    </a:ext>
                  </a:extLst>
                </a:gridCol>
                <a:gridCol w="1755942">
                  <a:extLst>
                    <a:ext uri="{9D8B030D-6E8A-4147-A177-3AD203B41FA5}">
                      <a16:colId xmlns:a16="http://schemas.microsoft.com/office/drawing/2014/main" val="469762395"/>
                    </a:ext>
                  </a:extLst>
                </a:gridCol>
                <a:gridCol w="1755942">
                  <a:extLst>
                    <a:ext uri="{9D8B030D-6E8A-4147-A177-3AD203B41FA5}">
                      <a16:colId xmlns:a16="http://schemas.microsoft.com/office/drawing/2014/main" val="2168911660"/>
                    </a:ext>
                  </a:extLst>
                </a:gridCol>
                <a:gridCol w="1755942">
                  <a:extLst>
                    <a:ext uri="{9D8B030D-6E8A-4147-A177-3AD203B41FA5}">
                      <a16:colId xmlns:a16="http://schemas.microsoft.com/office/drawing/2014/main" val="442645541"/>
                    </a:ext>
                  </a:extLst>
                </a:gridCol>
              </a:tblGrid>
              <a:tr h="452601"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521610"/>
                  </a:ext>
                </a:extLst>
              </a:tr>
              <a:tr h="452601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1Q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180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2Q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180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3Q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180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4Q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180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1Q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18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443241"/>
                  </a:ext>
                </a:extLst>
              </a:tr>
              <a:tr h="452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FUNDS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72000" marB="72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6503374"/>
                  </a:ext>
                </a:extLst>
              </a:tr>
              <a:tr h="452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TERM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000" marR="72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342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548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i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-213</a:t>
                      </a:r>
                      <a:endParaRPr lang="ru-RU" sz="2000" b="0" i="1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965182"/>
                  </a:ext>
                </a:extLst>
              </a:tr>
              <a:tr h="452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2000" marR="72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-22</a:t>
                      </a:r>
                      <a:endParaRPr lang="ru-RU" sz="2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-36</a:t>
                      </a:r>
                      <a:endParaRPr lang="ru-RU" sz="2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</a:t>
                      </a:r>
                      <a:endParaRPr lang="ru-RU" sz="2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5460137"/>
                  </a:ext>
                </a:extLst>
              </a:tr>
              <a:tr h="452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2000" marR="72000" marT="72000" marB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-207</a:t>
                      </a:r>
                      <a:endParaRPr lang="ru-RU" sz="2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113552"/>
                  </a:ext>
                </a:extLst>
              </a:tr>
              <a:tr h="452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Balanced / mixed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2000" marR="72000" marT="72000" marB="72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-39</a:t>
                      </a:r>
                      <a:endParaRPr lang="ru-RU" sz="2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9024932"/>
                  </a:ext>
                </a:extLst>
              </a:tr>
              <a:tr h="452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Guaranteed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2000" marR="72000" marT="72000" marB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ru-RU" sz="2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ru-RU" sz="2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ru-RU" sz="2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804154"/>
                  </a:ext>
                </a:extLst>
              </a:tr>
              <a:tr h="452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estate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2000" marR="72000" marT="72000" marB="72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1334"/>
                  </a:ext>
                </a:extLst>
              </a:tr>
              <a:tr h="452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2000" marR="72000" marT="72000" marB="72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62293"/>
                  </a:ext>
                </a:extLst>
              </a:tr>
              <a:tr h="4526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MONEY MARKET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000" marR="72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279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259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829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360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37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63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5"/>
          <p:cNvSpPr txBox="1">
            <a:spLocks/>
          </p:cNvSpPr>
          <p:nvPr/>
        </p:nvSpPr>
        <p:spPr>
          <a:xfrm>
            <a:off x="867965" y="513821"/>
            <a:ext cx="10941449" cy="360099"/>
          </a:xfrm>
          <a:prstGeom prst="rect">
            <a:avLst/>
          </a:prstGeom>
        </p:spPr>
        <p:txBody>
          <a:bodyPr vert="horz" lIns="0" tIns="72000" rIns="108000" bIns="72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0" i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Восточная Европа: еженедельный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Net sales: (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тыс. евро)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158D697-4E55-5D4C-8003-1105B4668490}" type="slidenum">
              <a:rPr lang="ru-RU" sz="1000">
                <a:latin typeface="Arial Narrow" panose="020B0606020202030204" pitchFamily="34" charset="0"/>
              </a:rPr>
              <a:pPr/>
              <a:t>6</a:t>
            </a:fld>
            <a:endParaRPr lang="ru-RU" sz="1000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B04889D-81E4-4775-B655-0929990DB0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06625"/>
              </p:ext>
            </p:extLst>
          </p:nvPr>
        </p:nvGraphicFramePr>
        <p:xfrm>
          <a:off x="867963" y="1110338"/>
          <a:ext cx="10941449" cy="5369262"/>
        </p:xfrm>
        <a:graphic>
          <a:graphicData uri="http://schemas.openxmlformats.org/drawingml/2006/table">
            <a:tbl>
              <a:tblPr/>
              <a:tblGrid>
                <a:gridCol w="1054160">
                  <a:extLst>
                    <a:ext uri="{9D8B030D-6E8A-4147-A177-3AD203B41FA5}">
                      <a16:colId xmlns:a16="http://schemas.microsoft.com/office/drawing/2014/main" val="3570448111"/>
                    </a:ext>
                  </a:extLst>
                </a:gridCol>
                <a:gridCol w="617956">
                  <a:extLst>
                    <a:ext uri="{9D8B030D-6E8A-4147-A177-3AD203B41FA5}">
                      <a16:colId xmlns:a16="http://schemas.microsoft.com/office/drawing/2014/main" val="2902437152"/>
                    </a:ext>
                  </a:extLst>
                </a:gridCol>
                <a:gridCol w="690656">
                  <a:extLst>
                    <a:ext uri="{9D8B030D-6E8A-4147-A177-3AD203B41FA5}">
                      <a16:colId xmlns:a16="http://schemas.microsoft.com/office/drawing/2014/main" val="825429544"/>
                    </a:ext>
                  </a:extLst>
                </a:gridCol>
                <a:gridCol w="763357">
                  <a:extLst>
                    <a:ext uri="{9D8B030D-6E8A-4147-A177-3AD203B41FA5}">
                      <a16:colId xmlns:a16="http://schemas.microsoft.com/office/drawing/2014/main" val="311763686"/>
                    </a:ext>
                  </a:extLst>
                </a:gridCol>
                <a:gridCol w="690656">
                  <a:extLst>
                    <a:ext uri="{9D8B030D-6E8A-4147-A177-3AD203B41FA5}">
                      <a16:colId xmlns:a16="http://schemas.microsoft.com/office/drawing/2014/main" val="2750091682"/>
                    </a:ext>
                  </a:extLst>
                </a:gridCol>
                <a:gridCol w="799707">
                  <a:extLst>
                    <a:ext uri="{9D8B030D-6E8A-4147-A177-3AD203B41FA5}">
                      <a16:colId xmlns:a16="http://schemas.microsoft.com/office/drawing/2014/main" val="3610774966"/>
                    </a:ext>
                  </a:extLst>
                </a:gridCol>
                <a:gridCol w="690656">
                  <a:extLst>
                    <a:ext uri="{9D8B030D-6E8A-4147-A177-3AD203B41FA5}">
                      <a16:colId xmlns:a16="http://schemas.microsoft.com/office/drawing/2014/main" val="1560342894"/>
                    </a:ext>
                  </a:extLst>
                </a:gridCol>
                <a:gridCol w="617956">
                  <a:extLst>
                    <a:ext uri="{9D8B030D-6E8A-4147-A177-3AD203B41FA5}">
                      <a16:colId xmlns:a16="http://schemas.microsoft.com/office/drawing/2014/main" val="2450828415"/>
                    </a:ext>
                  </a:extLst>
                </a:gridCol>
                <a:gridCol w="617956">
                  <a:extLst>
                    <a:ext uri="{9D8B030D-6E8A-4147-A177-3AD203B41FA5}">
                      <a16:colId xmlns:a16="http://schemas.microsoft.com/office/drawing/2014/main" val="1130451323"/>
                    </a:ext>
                  </a:extLst>
                </a:gridCol>
                <a:gridCol w="799707">
                  <a:extLst>
                    <a:ext uri="{9D8B030D-6E8A-4147-A177-3AD203B41FA5}">
                      <a16:colId xmlns:a16="http://schemas.microsoft.com/office/drawing/2014/main" val="3602044363"/>
                    </a:ext>
                  </a:extLst>
                </a:gridCol>
                <a:gridCol w="581605">
                  <a:extLst>
                    <a:ext uri="{9D8B030D-6E8A-4147-A177-3AD203B41FA5}">
                      <a16:colId xmlns:a16="http://schemas.microsoft.com/office/drawing/2014/main" val="1034991697"/>
                    </a:ext>
                  </a:extLst>
                </a:gridCol>
                <a:gridCol w="581605">
                  <a:extLst>
                    <a:ext uri="{9D8B030D-6E8A-4147-A177-3AD203B41FA5}">
                      <a16:colId xmlns:a16="http://schemas.microsoft.com/office/drawing/2014/main" val="2062749885"/>
                    </a:ext>
                  </a:extLst>
                </a:gridCol>
                <a:gridCol w="581605">
                  <a:extLst>
                    <a:ext uri="{9D8B030D-6E8A-4147-A177-3AD203B41FA5}">
                      <a16:colId xmlns:a16="http://schemas.microsoft.com/office/drawing/2014/main" val="1791945765"/>
                    </a:ext>
                  </a:extLst>
                </a:gridCol>
                <a:gridCol w="581605">
                  <a:extLst>
                    <a:ext uri="{9D8B030D-6E8A-4147-A177-3AD203B41FA5}">
                      <a16:colId xmlns:a16="http://schemas.microsoft.com/office/drawing/2014/main" val="4293576607"/>
                    </a:ext>
                  </a:extLst>
                </a:gridCol>
                <a:gridCol w="654306">
                  <a:extLst>
                    <a:ext uri="{9D8B030D-6E8A-4147-A177-3AD203B41FA5}">
                      <a16:colId xmlns:a16="http://schemas.microsoft.com/office/drawing/2014/main" val="3585081364"/>
                    </a:ext>
                  </a:extLst>
                </a:gridCol>
                <a:gridCol w="617956">
                  <a:extLst>
                    <a:ext uri="{9D8B030D-6E8A-4147-A177-3AD203B41FA5}">
                      <a16:colId xmlns:a16="http://schemas.microsoft.com/office/drawing/2014/main" val="3147661029"/>
                    </a:ext>
                  </a:extLst>
                </a:gridCol>
              </a:tblGrid>
              <a:tr h="480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Страна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1 - 6 марта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7 - 13 марта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14 - 20 марта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21 - 27 марта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марта - 3 апреля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4 - 10 апреля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11 - 17 апреля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18 - 24 апреля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апреля - 1 мая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2 - 8 мая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9 - 15 мая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16 - 22 мая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23 - 29 мая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мая - 5 июня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6 - 12 июня</a:t>
                      </a:r>
                    </a:p>
                  </a:txBody>
                  <a:tcPr marL="72000" marR="72000" marT="72000" marB="72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717835"/>
                  </a:ext>
                </a:extLst>
              </a:tr>
              <a:tr h="480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Албания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-409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-2 074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-5 688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-4 022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-1 377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-733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-630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-1 181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-1 786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-767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-341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-235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-119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458552"/>
                  </a:ext>
                </a:extLst>
              </a:tr>
              <a:tr h="480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Болгария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319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-1 922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-3 055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-1 391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-1 118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-1 991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-169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-513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-191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-53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-33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382853"/>
                  </a:ext>
                </a:extLst>
              </a:tr>
              <a:tr h="5218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Босния и Герцеговина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-5 656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-6 146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1 154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-1 704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-950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-492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-394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-319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-221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-429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-590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-1 222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1 314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315092"/>
                  </a:ext>
                </a:extLst>
              </a:tr>
              <a:tr h="5218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Венгрия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-111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-9 238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-23 260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-7 426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-4 305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-140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859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1 694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930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1 920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591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572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770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548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336722"/>
                  </a:ext>
                </a:extLst>
              </a:tr>
              <a:tr h="480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Россия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5 105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1 932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-7 108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-2 015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-1 268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-517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-388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-940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-654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525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1 229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2 100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3 627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3 719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7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2 708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035264"/>
                  </a:ext>
                </a:extLst>
              </a:tr>
              <a:tr h="480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Румыния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-3 021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-45 439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-167 460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-61 554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-17 365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-15 019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-4 205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-1 784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-5 454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-3 597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-218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-539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-509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1 836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11 327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36408"/>
                  </a:ext>
                </a:extLst>
              </a:tr>
              <a:tr h="480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Сербия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-2 002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-8 507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-1 445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-2 496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-118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492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-86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-1 145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667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-110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880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1 439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668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008161"/>
                  </a:ext>
                </a:extLst>
              </a:tr>
              <a:tr h="480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Словакия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5 238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-10 974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-17 265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-6 317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-5 018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-286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-89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-574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-464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1 097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793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321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653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-794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005330"/>
                  </a:ext>
                </a:extLst>
              </a:tr>
              <a:tr h="480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Чехия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755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1 376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-10 272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-9 631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-2 199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-91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-336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1 715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257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2 202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2 824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9 354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774098"/>
                  </a:ext>
                </a:extLst>
              </a:tr>
              <a:tr h="480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Хорватия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-334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-15 621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-16 246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-5 644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-2 272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-1 144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-324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-65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-385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-118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-392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4 138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1 830</a:t>
                      </a:r>
                    </a:p>
                  </a:txBody>
                  <a:tcPr marL="72000" marR="72000" marT="72000" marB="72000" anchor="ctr">
                    <a:lnL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37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884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60457" y="0"/>
            <a:ext cx="5631543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itle 5"/>
          <p:cNvSpPr txBox="1">
            <a:spLocks/>
          </p:cNvSpPr>
          <p:nvPr/>
        </p:nvSpPr>
        <p:spPr>
          <a:xfrm>
            <a:off x="867965" y="513821"/>
            <a:ext cx="10941449" cy="360099"/>
          </a:xfrm>
          <a:prstGeom prst="rect">
            <a:avLst/>
          </a:prstGeom>
        </p:spPr>
        <p:txBody>
          <a:bodyPr vert="horz" lIns="0" tIns="72000" rIns="108000" bIns="72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0" i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Backlog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158D697-4E55-5D4C-8003-1105B4668490}" type="slidenum">
              <a:rPr lang="ru-RU" sz="1000">
                <a:latin typeface="Arial Narrow" panose="020B0606020202030204" pitchFamily="34" charset="0"/>
              </a:rPr>
              <a:pPr/>
              <a:t>7</a:t>
            </a:fld>
            <a:endParaRPr lang="ru-RU" sz="1000" dirty="0">
              <a:latin typeface="Arial Narrow" panose="020B0606020202030204" pitchFamily="34" charset="0"/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6479777" y="927139"/>
            <a:ext cx="5631544" cy="5498356"/>
          </a:xfrm>
          <a:prstGeom prst="rect">
            <a:avLst/>
          </a:prstGeom>
        </p:spPr>
        <p:txBody>
          <a:bodyPr wrap="square" lIns="252000" rIns="252000" bIns="72000">
            <a:spAutoFit/>
          </a:bodyPr>
          <a:lstStyle/>
          <a:p>
            <a:pPr marL="711200" lvl="0">
              <a:lnSpc>
                <a:spcPct val="114000"/>
              </a:lnSpc>
              <a:spcAft>
                <a:spcPts val="240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сделать</a:t>
            </a:r>
            <a:endParaRPr lang="en-GB" dirty="0" smtClean="0">
              <a:latin typeface="+mj-lt"/>
              <a:ea typeface="+mj-ea"/>
              <a:cs typeface="+mj-cs"/>
            </a:endParaRPr>
          </a:p>
          <a:p>
            <a:pPr marL="342900" indent="-342900">
              <a:lnSpc>
                <a:spcPct val="114000"/>
              </a:lnSpc>
              <a:spcAft>
                <a:spcPts val="400"/>
              </a:spcAft>
              <a:buClr>
                <a:srgbClr val="FAEB00"/>
              </a:buClr>
              <a:buSzPct val="150000"/>
              <a:buFont typeface="Courier New" panose="02070309020205020404" pitchFamily="49" charset="0"/>
              <a:buChar char="o"/>
            </a:pPr>
            <a:endParaRPr lang="en-GB" dirty="0">
              <a:latin typeface="+mj-lt"/>
              <a:ea typeface="+mj-ea"/>
              <a:cs typeface="+mj-cs"/>
            </a:endParaRPr>
          </a:p>
          <a:p>
            <a:pPr marL="342900" indent="-342900">
              <a:lnSpc>
                <a:spcPct val="114000"/>
              </a:lnSpc>
              <a:spcAft>
                <a:spcPts val="400"/>
              </a:spcAft>
              <a:buClr>
                <a:srgbClr val="FAEB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en-GB" dirty="0" smtClean="0">
                <a:latin typeface="+mj-lt"/>
                <a:ea typeface="+mj-ea"/>
                <a:cs typeface="+mj-cs"/>
              </a:rPr>
              <a:t>Развитие регулирования БПИФ</a:t>
            </a:r>
            <a:endParaRPr lang="en-GB" dirty="0" smtClean="0">
              <a:latin typeface="+mj-lt"/>
              <a:ea typeface="+mj-ea"/>
              <a:cs typeface="+mj-cs"/>
            </a:endParaRPr>
          </a:p>
          <a:p>
            <a:pPr marL="342900" lvl="0" indent="-342900">
              <a:lnSpc>
                <a:spcPct val="114000"/>
              </a:lnSpc>
              <a:spcAft>
                <a:spcPts val="400"/>
              </a:spcAft>
              <a:buClr>
                <a:srgbClr val="FAEB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prstClr val="black"/>
                </a:solidFill>
                <a:latin typeface="Calibri Light" panose="020F0302020204030204"/>
              </a:rPr>
              <a:t>Выплата дохода от владения паями</a:t>
            </a:r>
          </a:p>
          <a:p>
            <a:pPr marL="342900" lvl="0" indent="-342900">
              <a:lnSpc>
                <a:spcPct val="114000"/>
              </a:lnSpc>
              <a:spcAft>
                <a:spcPts val="400"/>
              </a:spcAft>
              <a:buClr>
                <a:srgbClr val="FAEB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prstClr val="black"/>
                </a:solidFill>
                <a:latin typeface="Calibri Light" panose="020F0302020204030204"/>
              </a:rPr>
              <a:t>Вознаграждение за успех в ОПИФ/ИПИФ</a:t>
            </a:r>
            <a:endParaRPr lang="en-US" dirty="0" smtClean="0">
              <a:solidFill>
                <a:prstClr val="black"/>
              </a:solidFill>
              <a:latin typeface="Calibri Light" panose="020F0302020204030204"/>
            </a:endParaRPr>
          </a:p>
          <a:p>
            <a:pPr marL="342900" lvl="0" indent="-342900">
              <a:lnSpc>
                <a:spcPct val="114000"/>
              </a:lnSpc>
              <a:spcAft>
                <a:spcPts val="400"/>
              </a:spcAft>
              <a:buClr>
                <a:srgbClr val="FAEB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prstClr val="black"/>
                </a:solidFill>
                <a:latin typeface="Calibri Light" panose="020F0302020204030204"/>
              </a:rPr>
              <a:t>Сокращение сроков выдачи паев</a:t>
            </a:r>
          </a:p>
          <a:p>
            <a:pPr marL="342900" lvl="0" indent="-342900">
              <a:lnSpc>
                <a:spcPct val="114000"/>
              </a:lnSpc>
              <a:spcAft>
                <a:spcPts val="400"/>
              </a:spcAft>
              <a:buClr>
                <a:srgbClr val="FAEB00"/>
              </a:buClr>
              <a:buSzPct val="150000"/>
              <a:buFont typeface="Courier New" panose="02070309020205020404" pitchFamily="49" charset="0"/>
              <a:buChar char="o"/>
            </a:pPr>
            <a:endParaRPr lang="en-US" dirty="0" smtClean="0">
              <a:solidFill>
                <a:prstClr val="black"/>
              </a:solidFill>
              <a:latin typeface="Calibri Light" panose="020F0302020204030204"/>
            </a:endParaRPr>
          </a:p>
          <a:p>
            <a:pPr marL="342900" lvl="0" indent="-342900">
              <a:lnSpc>
                <a:spcPct val="114000"/>
              </a:lnSpc>
              <a:spcAft>
                <a:spcPts val="400"/>
              </a:spcAft>
              <a:buClr>
                <a:srgbClr val="FAEB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prstClr val="black"/>
                </a:solidFill>
                <a:latin typeface="Calibri Light" panose="020F0302020204030204"/>
              </a:rPr>
              <a:t>Прием валюты в счет оплаты паев</a:t>
            </a:r>
            <a:endParaRPr lang="en-US" dirty="0" smtClean="0">
              <a:solidFill>
                <a:prstClr val="black"/>
              </a:solidFill>
              <a:latin typeface="Calibri Light" panose="020F0302020204030204"/>
            </a:endParaRPr>
          </a:p>
          <a:p>
            <a:pPr marL="342900" lvl="0" indent="-342900">
              <a:lnSpc>
                <a:spcPct val="114000"/>
              </a:lnSpc>
              <a:spcAft>
                <a:spcPts val="400"/>
              </a:spcAft>
              <a:buClr>
                <a:srgbClr val="FAEB00"/>
              </a:buClr>
              <a:buSzPct val="150000"/>
              <a:buFont typeface="Courier New" panose="02070309020205020404" pitchFamily="49" charset="0"/>
              <a:buChar char="o"/>
            </a:pPr>
            <a:endParaRPr lang="en-US" dirty="0" smtClean="0">
              <a:solidFill>
                <a:prstClr val="black"/>
              </a:solidFill>
              <a:latin typeface="Calibri Light" panose="020F0302020204030204"/>
            </a:endParaRPr>
          </a:p>
          <a:p>
            <a:pPr marL="342900" lvl="0" indent="-342900">
              <a:lnSpc>
                <a:spcPct val="114000"/>
              </a:lnSpc>
              <a:spcAft>
                <a:spcPts val="400"/>
              </a:spcAft>
              <a:buClr>
                <a:srgbClr val="FAEB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prstClr val="black"/>
                </a:solidFill>
                <a:latin typeface="Calibri Light" panose="020F0302020204030204"/>
              </a:rPr>
              <a:t>Цифровой профиль УК/</a:t>
            </a:r>
            <a:r>
              <a:rPr lang="en-US" dirty="0" err="1" smtClean="0">
                <a:solidFill>
                  <a:prstClr val="black"/>
                </a:solidFill>
                <a:latin typeface="Calibri Light" panose="020F0302020204030204"/>
              </a:rPr>
              <a:t>Данные</a:t>
            </a:r>
            <a:r>
              <a:rPr lang="en-US" dirty="0" smtClean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 Light" panose="020F0302020204030204"/>
              </a:rPr>
              <a:t>из</a:t>
            </a:r>
            <a:r>
              <a:rPr lang="en-US" dirty="0" smtClean="0">
                <a:solidFill>
                  <a:prstClr val="black"/>
                </a:solidFill>
                <a:latin typeface="Calibri Light" panose="020F0302020204030204"/>
              </a:rPr>
              <a:t> ЕСИА</a:t>
            </a:r>
            <a:endParaRPr lang="en-US" dirty="0" smtClean="0">
              <a:solidFill>
                <a:prstClr val="black"/>
              </a:solidFill>
              <a:latin typeface="Calibri Light" panose="020F0302020204030204"/>
            </a:endParaRPr>
          </a:p>
          <a:p>
            <a:pPr marL="342900" lvl="0" indent="-342900">
              <a:lnSpc>
                <a:spcPct val="114000"/>
              </a:lnSpc>
              <a:spcAft>
                <a:spcPts val="400"/>
              </a:spcAft>
              <a:buClr>
                <a:srgbClr val="FAEB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prstClr val="black"/>
                </a:solidFill>
                <a:latin typeface="Calibri Light" panose="020F0302020204030204"/>
              </a:rPr>
              <a:t>Передача полного цикла учета в СД</a:t>
            </a:r>
          </a:p>
          <a:p>
            <a:pPr marL="342900" lvl="0" indent="-342900">
              <a:lnSpc>
                <a:spcPct val="114000"/>
              </a:lnSpc>
              <a:spcAft>
                <a:spcPts val="400"/>
              </a:spcAft>
              <a:buClr>
                <a:srgbClr val="FAEB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prstClr val="black"/>
                </a:solidFill>
                <a:latin typeface="Calibri Light" panose="020F0302020204030204"/>
              </a:rPr>
              <a:t>Раскрытие информации</a:t>
            </a:r>
            <a:endParaRPr lang="en-US" dirty="0" smtClean="0">
              <a:solidFill>
                <a:prstClr val="black"/>
              </a:solidFill>
              <a:latin typeface="Calibri Light" panose="020F0302020204030204"/>
            </a:endParaRPr>
          </a:p>
          <a:p>
            <a:pPr marL="342900" indent="-342900">
              <a:lnSpc>
                <a:spcPct val="114000"/>
              </a:lnSpc>
              <a:spcAft>
                <a:spcPts val="400"/>
              </a:spcAft>
              <a:buClr>
                <a:srgbClr val="FAEB00"/>
              </a:buClr>
              <a:buSzPct val="150000"/>
              <a:buFont typeface="Courier New" panose="02070309020205020404" pitchFamily="49" charset="0"/>
              <a:buChar char="o"/>
            </a:pPr>
            <a:endParaRPr lang="en-US" dirty="0" smtClean="0">
              <a:latin typeface="+mj-lt"/>
              <a:ea typeface="+mj-ea"/>
              <a:cs typeface="+mj-cs"/>
            </a:endParaRPr>
          </a:p>
          <a:p>
            <a:pPr marL="342900" indent="-342900">
              <a:lnSpc>
                <a:spcPct val="114000"/>
              </a:lnSpc>
              <a:spcAft>
                <a:spcPts val="400"/>
              </a:spcAft>
              <a:buClr>
                <a:srgbClr val="FAEB00"/>
              </a:buClr>
              <a:buSzPct val="150000"/>
              <a:buFont typeface="Courier New" panose="02070309020205020404" pitchFamily="49" charset="0"/>
              <a:buChar char="o"/>
            </a:pPr>
            <a:r>
              <a:rPr lang="en-US" dirty="0" smtClean="0">
                <a:latin typeface="+mj-lt"/>
                <a:ea typeface="+mj-ea"/>
                <a:cs typeface="+mj-cs"/>
              </a:rPr>
              <a:t>Развитие регулирования ИИС</a:t>
            </a:r>
            <a:endParaRPr lang="en-US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47" name="Title 5"/>
          <p:cNvSpPr txBox="1">
            <a:spLocks/>
          </p:cNvSpPr>
          <p:nvPr/>
        </p:nvSpPr>
        <p:spPr>
          <a:xfrm>
            <a:off x="867965" y="1094359"/>
            <a:ext cx="5445749" cy="5552341"/>
          </a:xfrm>
          <a:prstGeom prst="rect">
            <a:avLst/>
          </a:prstGeom>
        </p:spPr>
        <p:txBody>
          <a:bodyPr vert="horz" lIns="0" tIns="72000" rIns="108000" bIns="7200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0" i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11200">
              <a:lnSpc>
                <a:spcPct val="114000"/>
              </a:lnSpc>
              <a:spcAft>
                <a:spcPts val="240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Сделано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1800" b="1" dirty="0" smtClean="0"/>
              <a:t>Регулирование в период пандемии </a:t>
            </a:r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endParaRPr lang="en-US" sz="1800" dirty="0" smtClean="0"/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1800" dirty="0" smtClean="0"/>
              <a:t>БПИФы</a:t>
            </a:r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1800" b="1" dirty="0" smtClean="0">
                <a:solidFill>
                  <a:prstClr val="black"/>
                </a:solidFill>
              </a:rPr>
              <a:t>Изменения 156-ФЗ, 39-ФЗ</a:t>
            </a:r>
            <a:endParaRPr lang="en-US" sz="1800" b="1" dirty="0" smtClean="0">
              <a:solidFill>
                <a:prstClr val="black"/>
              </a:solidFill>
            </a:endParaRPr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prstClr val="black"/>
                </a:solidFill>
              </a:rPr>
              <a:t>Регистрация ПДУ СД</a:t>
            </a:r>
            <a:endParaRPr lang="en-US" sz="1800" dirty="0">
              <a:solidFill>
                <a:prstClr val="black"/>
              </a:solidFill>
            </a:endParaRPr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prstClr val="black"/>
                </a:solidFill>
              </a:rPr>
              <a:t>Расширение перечня агетнов УК</a:t>
            </a:r>
            <a:endParaRPr lang="en-US" sz="1800" dirty="0"/>
          </a:p>
          <a:p>
            <a:pPr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</a:pPr>
            <a:endParaRPr lang="en-US" sz="1800" dirty="0"/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1800" dirty="0" smtClean="0"/>
              <a:t>Дистанционная дистрибуция паев</a:t>
            </a:r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endParaRPr lang="en-US" sz="1800" dirty="0"/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endParaRPr lang="en-US" sz="1800" dirty="0" smtClean="0"/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endParaRPr lang="en-US" sz="1800" dirty="0"/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1800" b="1" dirty="0" smtClean="0"/>
              <a:t>ИИС</a:t>
            </a:r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endParaRPr lang="en-US" sz="1800" dirty="0"/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endParaRPr lang="en-US" sz="1800" dirty="0" smtClean="0"/>
          </a:p>
          <a:p>
            <a:pPr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</a:pPr>
            <a:endParaRPr lang="en-US" sz="1800" dirty="0"/>
          </a:p>
          <a:p>
            <a:pPr marL="342900" lvl="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endParaRPr lang="en-US" sz="1400" dirty="0" smtClean="0"/>
          </a:p>
          <a:p>
            <a:pPr marL="342900" lvl="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endParaRPr lang="en-US" sz="1400" dirty="0" smtClean="0"/>
          </a:p>
          <a:p>
            <a:pPr marL="342900" lvl="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endParaRPr lang="en-US" sz="1400" dirty="0" smtClean="0"/>
          </a:p>
          <a:p>
            <a:pPr marL="342900" lvl="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endParaRPr lang="en-US" sz="1400" dirty="0"/>
          </a:p>
          <a:p>
            <a:pPr marL="342900" lvl="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endParaRPr lang="en-US" sz="1400" dirty="0" smtClean="0"/>
          </a:p>
          <a:p>
            <a:pPr marL="342900" lvl="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endParaRPr lang="en-US" sz="1400" dirty="0" smtClean="0"/>
          </a:p>
          <a:p>
            <a:pPr marL="342900" lvl="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endParaRPr lang="en-US" sz="1400" dirty="0" smtClean="0"/>
          </a:p>
          <a:p>
            <a:pPr marL="342900" lvl="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endParaRPr lang="en-US" sz="1400" dirty="0" smtClean="0"/>
          </a:p>
          <a:p>
            <a:pPr marL="342900" lvl="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endParaRPr lang="en-US" sz="1400" dirty="0" smtClean="0"/>
          </a:p>
          <a:p>
            <a:pPr marL="342900" lvl="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endParaRPr lang="en-US" sz="1400" dirty="0" smtClean="0"/>
          </a:p>
          <a:p>
            <a:pPr marL="342900" lvl="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endParaRPr lang="en-US" sz="1400" dirty="0" smtClean="0"/>
          </a:p>
          <a:p>
            <a:pPr marL="342900" lvl="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endParaRPr lang="en-US" sz="1400" dirty="0" smtClean="0"/>
          </a:p>
          <a:p>
            <a:pPr marL="342900" lvl="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endParaRPr lang="en-US" sz="1400" dirty="0"/>
          </a:p>
          <a:p>
            <a:pPr marL="342900" lvl="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endParaRPr lang="en-US" sz="1600" dirty="0" smtClean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endParaRPr lang="en-US" sz="16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endParaRPr lang="en-US" sz="1600" dirty="0" smtClean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14000"/>
              </a:lnSpc>
              <a:spcAft>
                <a:spcPts val="400"/>
              </a:spcAft>
              <a:buClr>
                <a:srgbClr val="FAEB00"/>
              </a:buClr>
              <a:buSzPct val="150000"/>
              <a:buFont typeface="Wingdings" panose="05000000000000000000" pitchFamily="2" charset="2"/>
              <a:buChar char="ü"/>
            </a:pPr>
            <a:endParaRPr lang="en-US" sz="18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98">
            <a:extLst>
              <a:ext uri="{FF2B5EF4-FFF2-40B4-BE49-F238E27FC236}">
                <a16:creationId xmlns:a16="http://schemas.microsoft.com/office/drawing/2014/main" id="{038A58CF-BCD8-E648-BD83-D83F9B778134}"/>
              </a:ext>
            </a:extLst>
          </p:cNvPr>
          <p:cNvSpPr>
            <a:spLocks noChangeAspect="1"/>
          </p:cNvSpPr>
          <p:nvPr/>
        </p:nvSpPr>
        <p:spPr>
          <a:xfrm>
            <a:off x="867964" y="1020266"/>
            <a:ext cx="612000" cy="612000"/>
          </a:xfrm>
          <a:prstGeom prst="roundRect">
            <a:avLst>
              <a:gd name="adj" fmla="val 33310"/>
            </a:avLst>
          </a:prstGeom>
          <a:solidFill>
            <a:srgbClr val="FAE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Futura New Book" panose="020B0502020204020303" pitchFamily="34" charset="0"/>
            </a:endParaRPr>
          </a:p>
        </p:txBody>
      </p:sp>
      <p:pic>
        <p:nvPicPr>
          <p:cNvPr id="27" name="Picture Placeholder 96" descr="A close up of a logo&#10;&#10;Description automatically generated">
            <a:extLst>
              <a:ext uri="{FF2B5EF4-FFF2-40B4-BE49-F238E27FC236}">
                <a16:creationId xmlns:a16="http://schemas.microsoft.com/office/drawing/2014/main" id="{E0A92175-8AB0-4C4D-ADB4-8C92825F55C0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3" r:link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9" b="129"/>
          <a:stretch>
            <a:fillRect/>
          </a:stretch>
        </p:blipFill>
        <p:spPr>
          <a:xfrm>
            <a:off x="946935" y="1100946"/>
            <a:ext cx="452349" cy="452348"/>
          </a:xfrm>
          <a:prstGeom prst="rect">
            <a:avLst/>
          </a:prstGeom>
        </p:spPr>
      </p:pic>
      <p:sp>
        <p:nvSpPr>
          <p:cNvPr id="29" name="Rounded Rectangle 98">
            <a:extLst>
              <a:ext uri="{FF2B5EF4-FFF2-40B4-BE49-F238E27FC236}">
                <a16:creationId xmlns:a16="http://schemas.microsoft.com/office/drawing/2014/main" id="{038A58CF-BCD8-E648-BD83-D83F9B778134}"/>
              </a:ext>
            </a:extLst>
          </p:cNvPr>
          <p:cNvSpPr>
            <a:spLocks noChangeAspect="1"/>
          </p:cNvSpPr>
          <p:nvPr/>
        </p:nvSpPr>
        <p:spPr>
          <a:xfrm>
            <a:off x="6645990" y="794946"/>
            <a:ext cx="612000" cy="612000"/>
          </a:xfrm>
          <a:prstGeom prst="roundRect">
            <a:avLst>
              <a:gd name="adj" fmla="val 33310"/>
            </a:avLst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Futura New Book" panose="020B0502020204020303" pitchFamily="34" charset="0"/>
            </a:endParaRPr>
          </a:p>
        </p:txBody>
      </p:sp>
      <p:pic>
        <p:nvPicPr>
          <p:cNvPr id="32" name="Рисунок 52">
            <a:extLst>
              <a:ext uri="{FF2B5EF4-FFF2-40B4-BE49-F238E27FC236}">
                <a16:creationId xmlns:a16="http://schemas.microsoft.com/office/drawing/2014/main" id="{BDAD61FC-9A46-924E-BE0E-CEE0E7D553F6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5" r:link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725189" y="867559"/>
            <a:ext cx="453601" cy="4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90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149881" y="1144587"/>
            <a:ext cx="8184619" cy="1661993"/>
          </a:xfrm>
        </p:spPr>
        <p:txBody>
          <a:bodyPr>
            <a:noAutofit/>
          </a:bodyPr>
          <a:lstStyle/>
          <a:p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EDF4966-2AFC-4457-82D0-511B864EAC56}"/>
              </a:ext>
            </a:extLst>
          </p:cNvPr>
          <p:cNvSpPr/>
          <p:nvPr/>
        </p:nvSpPr>
        <p:spPr>
          <a:xfrm>
            <a:off x="0" y="0"/>
            <a:ext cx="758952" cy="6858000"/>
          </a:xfrm>
          <a:prstGeom prst="rect">
            <a:avLst/>
          </a:prstGeom>
          <a:solidFill>
            <a:srgbClr val="FAEB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2CD161C-403D-4E0A-B42E-A1D8AD281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79" y="98134"/>
            <a:ext cx="590550" cy="571500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85342233-5445-4AEA-958B-59FDBF039A71}"/>
              </a:ext>
            </a:extLst>
          </p:cNvPr>
          <p:cNvGrpSpPr/>
          <p:nvPr/>
        </p:nvGrpSpPr>
        <p:grpSpPr>
          <a:xfrm rot="16200000">
            <a:off x="-514593" y="1265028"/>
            <a:ext cx="1788518" cy="515762"/>
            <a:chOff x="654051" y="-584200"/>
            <a:chExt cx="1788518" cy="515762"/>
          </a:xfrm>
        </p:grpSpPr>
        <p:pic>
          <p:nvPicPr>
            <p:cNvPr id="7" name="Picture 2" descr="Картинки по запросу райффайзен капитал лого">
              <a:extLst>
                <a:ext uri="{FF2B5EF4-FFF2-40B4-BE49-F238E27FC236}">
                  <a16:creationId xmlns:a16="http://schemas.microsoft.com/office/drawing/2014/main" id="{BB163128-26E8-4DA2-9B15-D4D685AEB0D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171" t="52066" r="23917" b="34427"/>
            <a:stretch/>
          </p:blipFill>
          <p:spPr bwMode="auto">
            <a:xfrm>
              <a:off x="1174752" y="-292100"/>
              <a:ext cx="1267817" cy="2236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Картинки по запросу райффайзен капитал лого">
              <a:extLst>
                <a:ext uri="{FF2B5EF4-FFF2-40B4-BE49-F238E27FC236}">
                  <a16:creationId xmlns:a16="http://schemas.microsoft.com/office/drawing/2014/main" id="{169B85D8-5D43-45A9-BC89-3164FF8746C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171" t="34427" r="3685" b="47742"/>
            <a:stretch/>
          </p:blipFill>
          <p:spPr bwMode="auto">
            <a:xfrm>
              <a:off x="654051" y="-584200"/>
              <a:ext cx="1771650" cy="295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009486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7960</TotalTime>
  <Words>649</Words>
  <Application>Microsoft Office PowerPoint</Application>
  <PresentationFormat>Widescreen</PresentationFormat>
  <Paragraphs>311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Courier New</vt:lpstr>
      <vt:lpstr>Futura New Book</vt:lpstr>
      <vt:lpstr>Wingdings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Khalabuzar Aleksandr Andreevich</dc:creator>
  <cp:lastModifiedBy>SUMINA Olga</cp:lastModifiedBy>
  <cp:revision>149</cp:revision>
  <dcterms:created xsi:type="dcterms:W3CDTF">2020-01-27T13:00:25Z</dcterms:created>
  <dcterms:modified xsi:type="dcterms:W3CDTF">2020-06-24T20:43:58Z</dcterms:modified>
</cp:coreProperties>
</file>